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62" r:id="rId4"/>
    <p:sldId id="278" r:id="rId5"/>
    <p:sldId id="316" r:id="rId6"/>
    <p:sldId id="324" r:id="rId7"/>
    <p:sldId id="325" r:id="rId8"/>
    <p:sldId id="280" r:id="rId9"/>
    <p:sldId id="299" r:id="rId10"/>
    <p:sldId id="300" r:id="rId11"/>
    <p:sldId id="301" r:id="rId12"/>
    <p:sldId id="302" r:id="rId13"/>
    <p:sldId id="318" r:id="rId14"/>
    <p:sldId id="319" r:id="rId15"/>
    <p:sldId id="303" r:id="rId16"/>
    <p:sldId id="320" r:id="rId17"/>
    <p:sldId id="321" r:id="rId18"/>
    <p:sldId id="322" r:id="rId19"/>
    <p:sldId id="326" r:id="rId20"/>
    <p:sldId id="327" r:id="rId21"/>
    <p:sldId id="361" r:id="rId22"/>
    <p:sldId id="365" r:id="rId23"/>
    <p:sldId id="362" r:id="rId24"/>
    <p:sldId id="366" r:id="rId25"/>
    <p:sldId id="259" r:id="rId26"/>
    <p:sldId id="271" r:id="rId27"/>
    <p:sldId id="273" r:id="rId28"/>
    <p:sldId id="363" r:id="rId29"/>
    <p:sldId id="274" r:id="rId30"/>
    <p:sldId id="272" r:id="rId31"/>
    <p:sldId id="276" r:id="rId32"/>
    <p:sldId id="367" r:id="rId33"/>
    <p:sldId id="263" r:id="rId34"/>
    <p:sldId id="368" r:id="rId35"/>
    <p:sldId id="306" r:id="rId36"/>
    <p:sldId id="311" r:id="rId37"/>
    <p:sldId id="336" r:id="rId38"/>
    <p:sldId id="307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354" r:id="rId57"/>
    <p:sldId id="355" r:id="rId58"/>
    <p:sldId id="356" r:id="rId59"/>
    <p:sldId id="357" r:id="rId60"/>
    <p:sldId id="305" r:id="rId61"/>
    <p:sldId id="370" r:id="rId62"/>
    <p:sldId id="369" r:id="rId63"/>
    <p:sldId id="36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7AA"/>
    <a:srgbClr val="94C6D8"/>
    <a:srgbClr val="C40000"/>
    <a:srgbClr val="A5664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53" autoAdjust="0"/>
  </p:normalViewPr>
  <p:slideViewPr>
    <p:cSldViewPr>
      <p:cViewPr>
        <p:scale>
          <a:sx n="100" d="100"/>
          <a:sy n="100" d="100"/>
        </p:scale>
        <p:origin x="-804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3624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8395E-5024-41D2-8421-671E896D9278}" type="datetimeFigureOut">
              <a:rPr lang="en-US" smtClean="0"/>
              <a:pPr/>
              <a:t>3/9/2010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02CAA-2BB8-4C40-B6C8-BB3F85B11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6576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CINDI workshop, Brussels, 10 – 11 March 2010</a:t>
            </a:r>
          </a:p>
          <a:p>
            <a:endParaRPr lang="en-US" dirty="0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87E30-5625-4573-A80D-37280348D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EB3F69-ABB2-4E9C-B820-27DFE6564AA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EB3F69-ABB2-4E9C-B820-27DFE6564AA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EB3F69-ABB2-4E9C-B820-27DFE6564AA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EB3F69-ABB2-4E9C-B820-27DFE6564AA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7E30-5625-4573-A80D-37280348D68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5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1" y="2819400"/>
            <a:ext cx="6560235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6019800" cy="274320"/>
          </a:xfrm>
        </p:spPr>
        <p:txBody>
          <a:bodyPr vert="horz" rtlCol="0"/>
          <a:lstStyle>
            <a:lvl1pPr algn="ctr">
              <a:defRPr/>
            </a:lvl1pPr>
            <a:extLst/>
          </a:lstStyle>
          <a:p>
            <a:r>
              <a:rPr lang="en-US" smtClean="0"/>
              <a:t>CINDI workshop 10 - 11 March 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10200" y="64770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10200" y="64770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786936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188720"/>
            <a:ext cx="8229600" cy="4953317"/>
          </a:xfrm>
        </p:spPr>
        <p:txBody>
          <a:bodyPr/>
          <a:lstStyle>
            <a:lvl1pPr>
              <a:buSzPct val="70000"/>
              <a:buFont typeface="Arial" pitchFamily="34" charset="0"/>
              <a:buChar char="•"/>
              <a:defRPr/>
            </a:lvl1pPr>
            <a:lvl2pPr>
              <a:buClr>
                <a:schemeClr val="accent6">
                  <a:lumMod val="75000"/>
                </a:schemeClr>
              </a:buClr>
              <a:buSzPct val="65000"/>
              <a:buFont typeface="Arial" pitchFamily="34" charset="0"/>
              <a:buChar char="•"/>
              <a:defRPr/>
            </a:lvl2pPr>
            <a:lvl3pPr>
              <a:buClr>
                <a:schemeClr val="accent1">
                  <a:lumMod val="75000"/>
                </a:schemeClr>
              </a:buClr>
              <a:buSzPct val="60000"/>
              <a:buFont typeface="Arial" pitchFamily="34" charset="0"/>
              <a:buChar char="•"/>
              <a:defRPr/>
            </a:lvl3pPr>
            <a:lvl4pPr>
              <a:buClr>
                <a:schemeClr val="accent2">
                  <a:lumMod val="75000"/>
                </a:schemeClr>
              </a:buClr>
              <a:buSzPct val="50000"/>
              <a:buFont typeface="Arial" pitchFamily="34" charset="0"/>
              <a:buChar char="•"/>
              <a:defRPr/>
            </a:lvl4pPr>
            <a:lvl5pPr>
              <a:buClr>
                <a:schemeClr val="accent4">
                  <a:lumMod val="40000"/>
                  <a:lumOff val="60000"/>
                </a:schemeClr>
              </a:buClr>
              <a:buSzPct val="40000"/>
              <a:buFont typeface="Arial" pitchFamily="34" charset="0"/>
              <a:buChar char="•"/>
              <a:defRPr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CINDI workshop 10 - 11 March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4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786936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10200" y="64770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19720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19720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38652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2" y="2133602"/>
            <a:ext cx="4040188" cy="41703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33602"/>
            <a:ext cx="4041775" cy="41703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10200" y="64770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018"/>
            <a:ext cx="8229600" cy="813582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10200" y="64770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143000"/>
            <a:ext cx="8001000" cy="5105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10200" y="64770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8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E0BD59E-EA00-4631-9B86-13CD413D60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r>
              <a:rPr lang="en-US" smtClean="0"/>
              <a:t>CINDI workshop 10 - 11 March 2010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381000" y="152402"/>
            <a:ext cx="8610600" cy="6329915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47800" y="6477000"/>
            <a:ext cx="6324600" cy="27432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r>
              <a:rPr lang="en-US" smtClean="0"/>
              <a:t>CINDI workshop 10 - 11 March 2010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327D529-1906-4984-A1A9-A8B2755CB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786936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5800" y="1143002"/>
            <a:ext cx="8077200" cy="5029201"/>
          </a:xfrm>
          <a:prstGeom prst="rect">
            <a:avLst/>
          </a:prstGeom>
          <a:solidFill>
            <a:schemeClr val="lt1"/>
          </a:solidFill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</a:p>
          <a:p>
            <a:pPr lvl="0" eaLnBrk="1" latinLnBrk="0" hangingPunct="1"/>
            <a:endParaRPr kumimoji="0" lang="en-US" dirty="0"/>
          </a:p>
        </p:txBody>
      </p:sp>
      <p:sp>
        <p:nvSpPr>
          <p:cNvPr id="10" name="Footer Placeholder 2" descr="Washington State University"/>
          <p:cNvSpPr txBox="1">
            <a:spLocks/>
          </p:cNvSpPr>
          <p:nvPr/>
        </p:nvSpPr>
        <p:spPr>
          <a:xfrm rot="-5400000">
            <a:off x="-1572732" y="3151668"/>
            <a:ext cx="360266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Washington State University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990600"/>
            <a:ext cx="8001000" cy="9144"/>
          </a:xfrm>
          <a:prstGeom prst="rect">
            <a:avLst/>
          </a:prstGeom>
          <a:solidFill>
            <a:srgbClr val="C40000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marL="54864" algn="ctr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rgbClr val="C00000"/>
        </a:buClr>
        <a:buSzPct val="80000"/>
        <a:buFont typeface="Arial" pitchFamily="34" charset="0"/>
        <a:buChar char="•"/>
        <a:defRPr kumimoji="0"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Interpretation of MAX-DOAS Measurements: NO2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Elena Spinei and George Mount</a:t>
            </a:r>
          </a:p>
          <a:p>
            <a:r>
              <a:rPr lang="en-US" dirty="0" smtClean="0"/>
              <a:t>Washington State University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143000" y="6509004"/>
            <a:ext cx="6477000" cy="274320"/>
          </a:xfrm>
          <a:ln>
            <a:noFill/>
          </a:ln>
        </p:spPr>
        <p:txBody>
          <a:bodyPr/>
          <a:lstStyle/>
          <a:p>
            <a:pPr algn="ctr"/>
            <a:r>
              <a:rPr lang="en-US" smtClean="0"/>
              <a:t>CINDI workshop 10 - 11 March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9"/>
            <a:ext cx="8229600" cy="7386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Effect of aerosols on box AMF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00600" y="1066800"/>
            <a:ext cx="3886200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+mj-lt"/>
              </a:rPr>
              <a:t>Difference box AMF </a:t>
            </a:r>
          </a:p>
          <a:p>
            <a:pPr algn="ctr"/>
            <a:r>
              <a:rPr lang="en-US" sz="2000" dirty="0" smtClean="0"/>
              <a:t>(Low - High aerosol loading)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09600" y="1066800"/>
            <a:ext cx="3733800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Box AMF for </a:t>
            </a:r>
          </a:p>
          <a:p>
            <a:pPr algn="ctr"/>
            <a:r>
              <a:rPr lang="en-US" sz="2000" dirty="0" smtClean="0"/>
              <a:t>Low aerosol loading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47800" y="5943600"/>
            <a:ext cx="68580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+mj-lt"/>
              </a:rPr>
              <a:t>SZA: 20°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, RAA: 90°, 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UV: 360 nm</a:t>
            </a:r>
          </a:p>
        </p:txBody>
      </p:sp>
      <p:pic>
        <p:nvPicPr>
          <p:cNvPr id="10" name="Picture 9" descr="amf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" y="2103120"/>
            <a:ext cx="7795077" cy="371179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9"/>
            <a:ext cx="8229600" cy="7386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Effect of aerosols on box AMF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00600" y="1066800"/>
            <a:ext cx="3886200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+mj-lt"/>
              </a:rPr>
              <a:t>Difference box AMF </a:t>
            </a:r>
          </a:p>
          <a:p>
            <a:pPr algn="ctr"/>
            <a:r>
              <a:rPr lang="en-US" sz="2000" dirty="0" smtClean="0"/>
              <a:t>(Low - High aerosol loading)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09600" y="1066800"/>
            <a:ext cx="3733800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Box AMF for </a:t>
            </a:r>
          </a:p>
          <a:p>
            <a:pPr algn="ctr"/>
            <a:r>
              <a:rPr lang="en-US" sz="2000" dirty="0" smtClean="0"/>
              <a:t>Low aerosol loading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47800" y="5943600"/>
            <a:ext cx="68580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40000"/>
                </a:solidFill>
              </a:rPr>
              <a:t>SZA: 85°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,</a:t>
            </a:r>
            <a:r>
              <a:rPr lang="en-US" sz="2800" dirty="0" smtClean="0">
                <a:solidFill>
                  <a:srgbClr val="C40000"/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RAA: 90°, </a:t>
            </a:r>
            <a:r>
              <a:rPr lang="en-US" sz="2800" dirty="0" smtClean="0">
                <a:solidFill>
                  <a:srgbClr val="0070C0"/>
                </a:solidFill>
              </a:rPr>
              <a:t>VIS: 477 nm</a:t>
            </a:r>
          </a:p>
        </p:txBody>
      </p:sp>
      <p:pic>
        <p:nvPicPr>
          <p:cNvPr id="10" name="Picture 9" descr="amf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" y="2103120"/>
            <a:ext cx="7795077" cy="371179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9"/>
            <a:ext cx="8229600" cy="7386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Effect of aerosols on box AMF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00600" y="1066800"/>
            <a:ext cx="3886200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+mj-lt"/>
              </a:rPr>
              <a:t>Difference box AMF </a:t>
            </a:r>
          </a:p>
          <a:p>
            <a:pPr algn="ctr"/>
            <a:r>
              <a:rPr lang="en-US" sz="2000" dirty="0" smtClean="0"/>
              <a:t>(Low - High aerosol loading)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09600" y="1066800"/>
            <a:ext cx="3733800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Box AMF for </a:t>
            </a:r>
          </a:p>
          <a:p>
            <a:pPr algn="ctr"/>
            <a:r>
              <a:rPr lang="en-US" sz="2000" dirty="0" smtClean="0"/>
              <a:t>Low aerosol loading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47800" y="5943600"/>
            <a:ext cx="68580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40000"/>
                </a:solidFill>
              </a:rPr>
              <a:t>SZA: 85°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, RAA: 90°, </a:t>
            </a:r>
            <a:r>
              <a:rPr lang="en-US" sz="2800" dirty="0" smtClean="0">
                <a:solidFill>
                  <a:srgbClr val="7030A0"/>
                </a:solidFill>
              </a:rPr>
              <a:t>UV: 360 nm</a:t>
            </a:r>
          </a:p>
        </p:txBody>
      </p:sp>
      <p:pic>
        <p:nvPicPr>
          <p:cNvPr id="10" name="Picture 9" descr="amf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" y="2103120"/>
            <a:ext cx="7795077" cy="371179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lambda on box AMF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57200" y="1188720"/>
            <a:ext cx="2743200" cy="457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One wavelength </a:t>
            </a:r>
            <a:r>
              <a:rPr lang="en-US" sz="2800" dirty="0" smtClean="0">
                <a:solidFill>
                  <a:srgbClr val="0070C0"/>
                </a:solidFill>
              </a:rPr>
              <a:t>477 nm</a:t>
            </a:r>
            <a:endParaRPr lang="en-US" sz="2800" dirty="0" smtClean="0">
              <a:solidFill>
                <a:srgbClr val="7030A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vs.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Wavelength interval: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425 – 489 nm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VZA: 86°</a:t>
            </a:r>
            <a:endParaRPr lang="en-US" sz="2400" dirty="0" smtClean="0">
              <a:solidFill>
                <a:srgbClr val="FFC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SZA: 20°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RAA: 90°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Low aerosol case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8" name="Picture 7" descr="UV_VZA_86deg_AMF_difference_477nm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188720"/>
            <a:ext cx="5618074" cy="449445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lambda on box AMF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UV_VZA_86deg_individual_Heights_425.WMF"/>
          <p:cNvPicPr>
            <a:picLocks noChangeAspect="1"/>
          </p:cNvPicPr>
          <p:nvPr/>
        </p:nvPicPr>
        <p:blipFill>
          <a:blip r:embed="rId3" cstate="print"/>
          <a:srcRect l="8138" r="10482" b="10143"/>
          <a:stretch>
            <a:fillRect/>
          </a:stretch>
        </p:blipFill>
        <p:spPr>
          <a:xfrm>
            <a:off x="3352800" y="1143000"/>
            <a:ext cx="5334000" cy="471169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Rounded Rectangle 9"/>
          <p:cNvSpPr/>
          <p:nvPr/>
        </p:nvSpPr>
        <p:spPr>
          <a:xfrm>
            <a:off x="457200" y="1188720"/>
            <a:ext cx="2743200" cy="457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One wavelength </a:t>
            </a:r>
            <a:r>
              <a:rPr lang="en-US" sz="2800" dirty="0" smtClean="0">
                <a:solidFill>
                  <a:srgbClr val="0070C0"/>
                </a:solidFill>
              </a:rPr>
              <a:t>477 nm</a:t>
            </a:r>
            <a:endParaRPr lang="en-US" sz="2800" dirty="0" smtClean="0">
              <a:solidFill>
                <a:srgbClr val="7030A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vs.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Wavelength interval: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425 – 489 nm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VZA: 86°</a:t>
            </a:r>
            <a:endParaRPr lang="en-US" sz="2400" dirty="0" smtClean="0">
              <a:solidFill>
                <a:srgbClr val="FFC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SZA: 20°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RAA: 90°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Low aerosol case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lambda on box AMF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" y="1188720"/>
            <a:ext cx="2743200" cy="457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One wavelength </a:t>
            </a:r>
            <a:r>
              <a:rPr lang="en-US" sz="2800" dirty="0" smtClean="0">
                <a:solidFill>
                  <a:srgbClr val="0070C0"/>
                </a:solidFill>
              </a:rPr>
              <a:t>477 nm</a:t>
            </a:r>
            <a:endParaRPr lang="en-US" sz="2800" dirty="0" smtClean="0">
              <a:solidFill>
                <a:srgbClr val="7030A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vs.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Wavelength interval: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425 – 489 nm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VZA: 86°</a:t>
            </a:r>
            <a:endParaRPr lang="en-US" sz="2400" dirty="0" smtClean="0">
              <a:solidFill>
                <a:srgbClr val="FFC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SZA: 20°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RAA: 90°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Low aerosol case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29000" y="1066800"/>
            <a:ext cx="5257800" cy="4800600"/>
            <a:chOff x="3429000" y="1066800"/>
            <a:chExt cx="5257800" cy="4800600"/>
          </a:xfrm>
        </p:grpSpPr>
        <p:pic>
          <p:nvPicPr>
            <p:cNvPr id="16" name="Picture 15" descr="UV_VZA_86deg_AMF_difference_477nm_multiple_VZA.W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9000" y="1066800"/>
              <a:ext cx="5257800" cy="48006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6705600" y="1295400"/>
              <a:ext cx="1295400" cy="29238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ave</a:t>
              </a:r>
              <a:r>
                <a:rPr lang="en-US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3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425-489</a:t>
              </a:r>
              <a:r>
                <a:rPr lang="en-US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nm</a:t>
              </a:r>
              <a:endPara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lambda on box AMF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57200" y="1188720"/>
            <a:ext cx="2743200" cy="457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One wavelength </a:t>
            </a:r>
            <a:r>
              <a:rPr lang="en-US" sz="2800" dirty="0" smtClean="0">
                <a:solidFill>
                  <a:srgbClr val="7030A0"/>
                </a:solidFill>
              </a:rPr>
              <a:t>360 nm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vs.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Wavelength interval: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337 – 380 nm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VZA: 86°</a:t>
            </a:r>
            <a:endParaRPr lang="en-US" sz="2400" dirty="0" smtClean="0">
              <a:solidFill>
                <a:srgbClr val="FFC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SZA: 20°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RAA: 90°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Low aerosol case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9" name="Picture 8" descr="UV_VZA_86deg_AMF_difference_360nm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219200"/>
            <a:ext cx="5618074" cy="449445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lambda on box AMF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200" y="1188720"/>
            <a:ext cx="2743200" cy="457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One wavelength </a:t>
            </a:r>
            <a:r>
              <a:rPr lang="en-US" sz="2800" dirty="0" smtClean="0">
                <a:solidFill>
                  <a:srgbClr val="7030A0"/>
                </a:solidFill>
              </a:rPr>
              <a:t>360 nm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vs.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Wavelength interval: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337 – 380 nm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VZA: 86°</a:t>
            </a:r>
            <a:endParaRPr lang="en-US" sz="2400" dirty="0" smtClean="0">
              <a:solidFill>
                <a:srgbClr val="FFC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SZA: 20°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RAA: 90°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Low aerosol case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10" name="Picture 9" descr="UV_VZA_86deg_individual_Heights.WMF"/>
          <p:cNvPicPr>
            <a:picLocks noChangeAspect="1"/>
          </p:cNvPicPr>
          <p:nvPr/>
        </p:nvPicPr>
        <p:blipFill>
          <a:blip r:embed="rId3" cstate="print"/>
          <a:srcRect l="7596" t="19727" r="9939" b="9819"/>
          <a:stretch>
            <a:fillRect/>
          </a:stretch>
        </p:blipFill>
        <p:spPr>
          <a:xfrm>
            <a:off x="3240021" y="1371600"/>
            <a:ext cx="5675379" cy="42672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lambda on box AMF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200" y="1188720"/>
            <a:ext cx="2743200" cy="457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One wavelength </a:t>
            </a:r>
            <a:r>
              <a:rPr lang="en-US" sz="2800" dirty="0" smtClean="0">
                <a:solidFill>
                  <a:srgbClr val="7030A0"/>
                </a:solidFill>
              </a:rPr>
              <a:t>360 nm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vs.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Wavelength interval: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337 – 380 nm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VZA: 86°</a:t>
            </a:r>
            <a:endParaRPr lang="en-US" sz="2400" dirty="0" smtClean="0">
              <a:solidFill>
                <a:srgbClr val="FFC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SZA: 20°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RAA: 90°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Low aerosol case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52800" y="1143000"/>
            <a:ext cx="5257800" cy="4648200"/>
            <a:chOff x="3352800" y="1143000"/>
            <a:chExt cx="5257800" cy="4648200"/>
          </a:xfrm>
        </p:grpSpPr>
        <p:pic>
          <p:nvPicPr>
            <p:cNvPr id="9" name="Picture 8" descr="UV_VZA_86deg_AMF_difference_360nm_multiple_VZA.W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800" y="1143000"/>
              <a:ext cx="5257800" cy="46482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0" name="TextBox 9"/>
            <p:cNvSpPr txBox="1">
              <a:spLocks noChangeAspect="1"/>
            </p:cNvSpPr>
            <p:nvPr/>
          </p:nvSpPr>
          <p:spPr>
            <a:xfrm>
              <a:off x="6553200" y="1400145"/>
              <a:ext cx="1330452" cy="20005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3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ave</a:t>
              </a:r>
              <a:r>
                <a:rPr lang="en-US" sz="13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337-380 nm</a:t>
              </a:r>
              <a:endParaRPr lang="en-US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FOV on box AMF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24000" y="5257800"/>
            <a:ext cx="6858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+mj-lt"/>
              </a:rPr>
              <a:t>SZA: 20°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smtClean="0">
                <a:solidFill>
                  <a:srgbClr val="0070C0"/>
                </a:solidFill>
              </a:rPr>
              <a:t>VIS: 477 nm</a:t>
            </a:r>
            <a:r>
              <a:rPr lang="en-US" sz="2800" dirty="0" smtClean="0">
                <a:solidFill>
                  <a:srgbClr val="7030A0"/>
                </a:solidFill>
              </a:rPr>
              <a:t>,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RAA: 90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°, 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low aerosol case</a:t>
            </a:r>
            <a:endParaRPr lang="en-US" sz="2800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Picture 7" descr="VIS1_FOV_477nm_MAX_DOAS_difference_1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290" y="1295400"/>
            <a:ext cx="8427110" cy="379219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786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6024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MAX-DOAS </a:t>
            </a:r>
            <a:r>
              <a:rPr lang="en-US" dirty="0" smtClean="0">
                <a:solidFill>
                  <a:srgbClr val="0070C0"/>
                </a:solidFill>
              </a:rPr>
              <a:t>simulation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Air </a:t>
            </a:r>
            <a:r>
              <a:rPr lang="en-US" dirty="0" smtClean="0">
                <a:solidFill>
                  <a:srgbClr val="0070C0"/>
                </a:solidFill>
              </a:rPr>
              <a:t>Mass </a:t>
            </a:r>
            <a:r>
              <a:rPr lang="en-US" dirty="0" smtClean="0">
                <a:solidFill>
                  <a:srgbClr val="0070C0"/>
                </a:solidFill>
              </a:rPr>
              <a:t>Factors dependence on:</a:t>
            </a:r>
          </a:p>
          <a:p>
            <a:pPr lvl="3"/>
            <a:r>
              <a:rPr lang="en-US" dirty="0" smtClean="0">
                <a:solidFill>
                  <a:srgbClr val="0070C0"/>
                </a:solidFill>
              </a:rPr>
              <a:t>Wavelength</a:t>
            </a:r>
          </a:p>
          <a:p>
            <a:pPr lvl="3"/>
            <a:r>
              <a:rPr lang="en-US" dirty="0" smtClean="0">
                <a:solidFill>
                  <a:srgbClr val="0070C0"/>
                </a:solidFill>
              </a:rPr>
              <a:t>Field of view</a:t>
            </a:r>
            <a:endParaRPr lang="en-US" dirty="0" smtClean="0">
              <a:solidFill>
                <a:srgbClr val="0070C0"/>
              </a:solidFill>
            </a:endParaRPr>
          </a:p>
          <a:p>
            <a:pPr lvl="3"/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Profile retrieval: 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Inversion procedure</a:t>
            </a:r>
          </a:p>
          <a:p>
            <a:pPr lvl="3"/>
            <a:r>
              <a:rPr lang="en-US" dirty="0" smtClean="0">
                <a:solidFill>
                  <a:srgbClr val="0070C0"/>
                </a:solidFill>
              </a:rPr>
              <a:t>Aerosols</a:t>
            </a:r>
          </a:p>
          <a:p>
            <a:pPr lvl="3"/>
            <a:r>
              <a:rPr lang="en-US" dirty="0" smtClean="0">
                <a:solidFill>
                  <a:srgbClr val="0070C0"/>
                </a:solidFill>
              </a:rPr>
              <a:t>Trace gases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Example of NO</a:t>
            </a:r>
            <a:r>
              <a:rPr lang="en-US" baseline="-25000" dirty="0" smtClean="0">
                <a:solidFill>
                  <a:srgbClr val="0070C0"/>
                </a:solidFill>
              </a:rPr>
              <a:t>2</a:t>
            </a:r>
            <a:r>
              <a:rPr lang="en-US" dirty="0" smtClean="0">
                <a:solidFill>
                  <a:srgbClr val="0070C0"/>
                </a:solidFill>
              </a:rPr>
              <a:t> retrieval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FOV on box AMF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VIS1_FOV_477nm_MAX_DOAS_difference_84_82_1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632" y="1298448"/>
            <a:ext cx="8427110" cy="37921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Rounded Rectangle 10"/>
          <p:cNvSpPr/>
          <p:nvPr/>
        </p:nvSpPr>
        <p:spPr>
          <a:xfrm>
            <a:off x="1524000" y="5257800"/>
            <a:ext cx="6858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+mj-lt"/>
              </a:rPr>
              <a:t>SZA: 20°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smtClean="0">
                <a:solidFill>
                  <a:srgbClr val="0070C0"/>
                </a:solidFill>
              </a:rPr>
              <a:t>VIS: 477 nm</a:t>
            </a:r>
            <a:r>
              <a:rPr lang="en-US" sz="2800" dirty="0" smtClean="0">
                <a:solidFill>
                  <a:srgbClr val="7030A0"/>
                </a:solidFill>
              </a:rPr>
              <a:t>,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RAA: 90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°, 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low aerosol case</a:t>
            </a:r>
            <a:endParaRPr lang="en-US" sz="2800" dirty="0" smtClean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Aerosol info in MAX-DOAS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2000" y="1143000"/>
            <a:ext cx="8077200" cy="50292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Oxygen complex (O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-O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) absorbs in UV/VIS and easy to measure by DOAS instruments</a:t>
            </a: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-O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GB" sz="2400" dirty="0" smtClean="0">
                <a:solidFill>
                  <a:srgbClr val="0070C0"/>
                </a:solidFill>
              </a:rPr>
              <a:t> vertical column profile proportional to the square of the O</a:t>
            </a:r>
            <a:r>
              <a:rPr lang="en-GB" sz="2400" baseline="-25000" dirty="0" smtClean="0">
                <a:solidFill>
                  <a:srgbClr val="0070C0"/>
                </a:solidFill>
              </a:rPr>
              <a:t>2</a:t>
            </a:r>
            <a:r>
              <a:rPr lang="en-GB" sz="2400" dirty="0" smtClean="0">
                <a:solidFill>
                  <a:srgbClr val="0070C0"/>
                </a:solidFill>
              </a:rPr>
              <a:t> concentration:</a:t>
            </a: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70C0"/>
                </a:solidFill>
              </a:rPr>
              <a:t>Radiosonde data available for O</a:t>
            </a:r>
            <a:r>
              <a:rPr lang="en-GB" sz="2400" baseline="-25000" dirty="0" smtClean="0">
                <a:solidFill>
                  <a:srgbClr val="0070C0"/>
                </a:solidFill>
              </a:rPr>
              <a:t>2</a:t>
            </a:r>
            <a:r>
              <a:rPr lang="en-GB" sz="2400" dirty="0" smtClean="0">
                <a:solidFill>
                  <a:srgbClr val="0070C0"/>
                </a:solidFill>
              </a:rPr>
              <a:t>-O</a:t>
            </a:r>
            <a:r>
              <a:rPr lang="en-GB" sz="2400" baseline="-25000" dirty="0" smtClean="0">
                <a:solidFill>
                  <a:srgbClr val="0070C0"/>
                </a:solidFill>
              </a:rPr>
              <a:t>2</a:t>
            </a:r>
            <a:r>
              <a:rPr lang="en-GB" sz="2400" dirty="0" smtClean="0">
                <a:solidFill>
                  <a:srgbClr val="0070C0"/>
                </a:solidFill>
              </a:rPr>
              <a:t> calculations</a:t>
            </a: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70C0"/>
                </a:solidFill>
              </a:rPr>
              <a:t>Located </a:t>
            </a:r>
            <a:r>
              <a:rPr lang="en-GB" sz="2400" dirty="0" smtClean="0">
                <a:solidFill>
                  <a:srgbClr val="0070C0"/>
                </a:solidFill>
              </a:rPr>
              <a:t>mainly in lower troposphere with scale height: ~4 km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endParaRPr lang="en-GB" sz="2400" dirty="0" smtClean="0">
              <a:solidFill>
                <a:srgbClr val="0070C0"/>
              </a:solidFill>
            </a:endParaRPr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0113" name="Object 1"/>
          <p:cNvGraphicFramePr>
            <a:graphicFrameLocks noChangeAspect="1"/>
          </p:cNvGraphicFramePr>
          <p:nvPr/>
        </p:nvGraphicFramePr>
        <p:xfrm>
          <a:off x="2147889" y="3505200"/>
          <a:ext cx="5476875" cy="877888"/>
        </p:xfrm>
        <a:graphic>
          <a:graphicData uri="http://schemas.openxmlformats.org/presentationml/2006/ole">
            <p:oleObj spid="_x0000_s156674" name="Equation" r:id="rId3" imgW="3390840" imgH="5457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DS-DOAS O2-O2 measurements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5257800"/>
            <a:ext cx="82296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70C0"/>
                </a:solidFill>
                <a:latin typeface="+mj-lt"/>
              </a:rPr>
              <a:t>Measured DS SCD</a:t>
            </a:r>
            <a:r>
              <a:rPr lang="en-US" sz="2200" baseline="-25000" dirty="0" smtClean="0">
                <a:solidFill>
                  <a:srgbClr val="0070C0"/>
                </a:solidFill>
              </a:rPr>
              <a:t>O4</a:t>
            </a:r>
            <a:r>
              <a:rPr lang="en-US" sz="2200" dirty="0" smtClean="0">
                <a:solidFill>
                  <a:srgbClr val="0070C0"/>
                </a:solidFill>
              </a:rPr>
              <a:t> is within 2% of the simulated using </a:t>
            </a:r>
            <a:r>
              <a:rPr lang="en-US" sz="2200" dirty="0" err="1" smtClean="0">
                <a:solidFill>
                  <a:srgbClr val="0070C0"/>
                </a:solidFill>
              </a:rPr>
              <a:t>Hermans</a:t>
            </a:r>
            <a:r>
              <a:rPr lang="en-US" sz="2200" dirty="0" smtClean="0">
                <a:solidFill>
                  <a:srgbClr val="0070C0"/>
                </a:solidFill>
              </a:rPr>
              <a:t> et al. cross section at room T (477 nm).</a:t>
            </a:r>
            <a:r>
              <a:rPr lang="en-US" sz="2200" dirty="0" smtClean="0">
                <a:solidFill>
                  <a:srgbClr val="0070C0"/>
                </a:solidFill>
                <a:latin typeface="+mj-lt"/>
              </a:rPr>
              <a:t>  </a:t>
            </a:r>
            <a:endParaRPr lang="en-US" sz="2200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4149184" cy="34759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32" y="1298448"/>
            <a:ext cx="4159729" cy="34864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605" y="1295400"/>
            <a:ext cx="4152595" cy="3505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533400" y="5257800"/>
            <a:ext cx="82296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70C0"/>
                </a:solidFill>
                <a:latin typeface="+mj-lt"/>
              </a:rPr>
              <a:t>Measured DS SCD</a:t>
            </a:r>
            <a:r>
              <a:rPr lang="en-US" sz="2200" baseline="-25000" dirty="0" smtClean="0">
                <a:solidFill>
                  <a:srgbClr val="0070C0"/>
                </a:solidFill>
              </a:rPr>
              <a:t>O4</a:t>
            </a:r>
            <a:r>
              <a:rPr lang="en-US" sz="2200" dirty="0" smtClean="0">
                <a:solidFill>
                  <a:srgbClr val="0070C0"/>
                </a:solidFill>
              </a:rPr>
              <a:t> is within 2% of the simulated using </a:t>
            </a:r>
            <a:r>
              <a:rPr lang="en-US" sz="2200" dirty="0" err="1" smtClean="0">
                <a:solidFill>
                  <a:srgbClr val="0070C0"/>
                </a:solidFill>
              </a:rPr>
              <a:t>Hermans</a:t>
            </a:r>
            <a:r>
              <a:rPr lang="en-US" sz="2200" dirty="0" smtClean="0">
                <a:solidFill>
                  <a:srgbClr val="0070C0"/>
                </a:solidFill>
              </a:rPr>
              <a:t> et al. cross section at room T (477 nm).</a:t>
            </a:r>
            <a:r>
              <a:rPr lang="en-US" sz="2200" dirty="0" smtClean="0">
                <a:solidFill>
                  <a:srgbClr val="0070C0"/>
                </a:solidFill>
                <a:latin typeface="+mj-lt"/>
              </a:rPr>
              <a:t>  </a:t>
            </a:r>
            <a:endParaRPr lang="en-US" sz="2200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32" y="1298448"/>
            <a:ext cx="4139810" cy="34864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77018"/>
            <a:ext cx="8229600" cy="8135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DS-DOAS O2-O2 measurements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MAX-DOAS O2-O2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62000" y="1143000"/>
            <a:ext cx="8077200" cy="50292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Difficult to reproduce simulated(O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-O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) </a:t>
            </a:r>
            <a:r>
              <a:rPr lang="en-US" sz="2400" dirty="0" smtClean="0">
                <a:solidFill>
                  <a:srgbClr val="0070C0"/>
                </a:solidFill>
              </a:rPr>
              <a:t>with MAX-DOAS measurements under clear sky conditions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Correction factor is used (0.8-0.9). Temperature effect (O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-O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 abs. cross section)?</a:t>
            </a: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</a:rPr>
              <a:t>Teff</a:t>
            </a:r>
            <a:r>
              <a:rPr lang="en-US" sz="2400" dirty="0" smtClean="0">
                <a:solidFill>
                  <a:srgbClr val="0070C0"/>
                </a:solidFill>
              </a:rPr>
              <a:t> varies from 274K at VZA 60</a:t>
            </a:r>
            <a:r>
              <a:rPr lang="en-US" sz="2400" dirty="0" smtClean="0">
                <a:solidFill>
                  <a:srgbClr val="0070C0"/>
                </a:solidFill>
                <a:sym typeface="Symbol"/>
              </a:rPr>
              <a:t></a:t>
            </a:r>
            <a:r>
              <a:rPr lang="en-US" sz="2400" dirty="0" smtClean="0">
                <a:solidFill>
                  <a:srgbClr val="0070C0"/>
                </a:solidFill>
              </a:rPr>
              <a:t> to 288K </a:t>
            </a:r>
            <a:r>
              <a:rPr lang="en-US" sz="2400" dirty="0" smtClean="0">
                <a:solidFill>
                  <a:srgbClr val="0070C0"/>
                </a:solidFill>
              </a:rPr>
              <a:t>at VZA </a:t>
            </a:r>
            <a:r>
              <a:rPr lang="en-US" sz="2400" dirty="0" smtClean="0">
                <a:solidFill>
                  <a:srgbClr val="0070C0"/>
                </a:solidFill>
              </a:rPr>
              <a:t>89</a:t>
            </a:r>
            <a:r>
              <a:rPr lang="en-US" sz="2400" dirty="0" smtClean="0">
                <a:solidFill>
                  <a:srgbClr val="0070C0"/>
                </a:solidFill>
                <a:sym typeface="Symbol"/>
              </a:rPr>
              <a:t></a:t>
            </a:r>
            <a:r>
              <a:rPr lang="en-US" sz="2400" dirty="0" smtClean="0">
                <a:solidFill>
                  <a:srgbClr val="0070C0"/>
                </a:solidFill>
              </a:rPr>
              <a:t> (d box AMF-profile weighted) during CINDI</a:t>
            </a:r>
          </a:p>
          <a:p>
            <a:pPr marL="377825" indent="-377825">
              <a:lnSpc>
                <a:spcPct val="110000"/>
              </a:lnSpc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Why do we not see this effect (up to 20%) in DS? </a:t>
            </a:r>
            <a:endParaRPr lang="en-GB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377825" indent="-377825">
              <a:lnSpc>
                <a:spcPct val="110000"/>
              </a:lnSpc>
              <a:buFont typeface="Arial" pitchFamily="34" charset="0"/>
              <a:buChar char="•"/>
            </a:pPr>
            <a:endParaRPr lang="en-GB" sz="24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533400" y="1066800"/>
            <a:ext cx="8305800" cy="5257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Retrieval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" name="Picture 11" descr="detective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2" y="2819402"/>
            <a:ext cx="3095625" cy="1807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4495802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40000"/>
                </a:solidFill>
              </a:rPr>
              <a:t>Measurements:</a:t>
            </a:r>
          </a:p>
          <a:p>
            <a:pPr algn="ctr"/>
            <a:r>
              <a:rPr lang="en-US" sz="2000" dirty="0" smtClean="0">
                <a:solidFill>
                  <a:srgbClr val="C40000"/>
                </a:solidFill>
                <a:latin typeface="+mj-lt"/>
              </a:rPr>
              <a:t>ΔSCD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0" y="1371602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Inversion Algorithm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1200" y="3657601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40000"/>
                </a:solidFill>
              </a:rPr>
              <a:t>Results:</a:t>
            </a:r>
          </a:p>
          <a:p>
            <a:r>
              <a:rPr lang="en-US" sz="2000" dirty="0" smtClean="0">
                <a:solidFill>
                  <a:srgbClr val="C40000"/>
                </a:solidFill>
              </a:rPr>
              <a:t>Vertical VMR  profile</a:t>
            </a:r>
          </a:p>
        </p:txBody>
      </p:sp>
      <p:pic>
        <p:nvPicPr>
          <p:cNvPr id="18" name="Picture 17" descr="dinosaur.gif"/>
          <p:cNvPicPr>
            <a:picLocks noChangeAspect="1"/>
          </p:cNvPicPr>
          <p:nvPr/>
        </p:nvPicPr>
        <p:blipFill>
          <a:blip r:embed="rId3" cstate="print"/>
          <a:srcRect l="4000" t="4000" r="8000" b="4000"/>
          <a:stretch>
            <a:fillRect/>
          </a:stretch>
        </p:blipFill>
        <p:spPr>
          <a:xfrm>
            <a:off x="6324600" y="1524000"/>
            <a:ext cx="1676400" cy="1752600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5867400" y="1295400"/>
            <a:ext cx="2667000" cy="2286000"/>
          </a:xfrm>
          <a:prstGeom prst="cloudCallout">
            <a:avLst>
              <a:gd name="adj1" fmla="val -102079"/>
              <a:gd name="adj2" fmla="val 15739"/>
            </a:avLst>
          </a:prstGeom>
          <a:solidFill>
            <a:schemeClr val="accent3">
              <a:alpha val="26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Algorithm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38200" y="1066800"/>
            <a:ext cx="7924800" cy="4572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Inverse problem</a:t>
            </a:r>
            <a:r>
              <a:rPr lang="en-US" sz="2400" dirty="0" smtClean="0">
                <a:solidFill>
                  <a:srgbClr val="0070C0"/>
                </a:solidFill>
              </a:rPr>
              <a:t>: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y  = </a:t>
            </a:r>
            <a:r>
              <a:rPr lang="en-US" sz="2400" dirty="0" smtClean="0">
                <a:solidFill>
                  <a:srgbClr val="0070C0"/>
                </a:solidFill>
              </a:rPr>
              <a:t>measured quantities </a:t>
            </a: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F</a:t>
            </a:r>
            <a:r>
              <a:rPr lang="en-US" sz="2400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x,b</a:t>
            </a:r>
            <a:r>
              <a:rPr lang="en-US" sz="2400" dirty="0" smtClean="0">
                <a:solidFill>
                  <a:srgbClr val="0070C0"/>
                </a:solidFill>
              </a:rPr>
              <a:t>) = forward model</a:t>
            </a: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x </a:t>
            </a:r>
            <a:r>
              <a:rPr lang="en-US" sz="2400" dirty="0" smtClean="0">
                <a:solidFill>
                  <a:srgbClr val="0070C0"/>
                </a:solidFill>
              </a:rPr>
              <a:t>=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unknown quantities to retrieved (state vector)</a:t>
            </a: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b</a:t>
            </a:r>
            <a:r>
              <a:rPr lang="en-US" sz="2400" dirty="0" smtClean="0">
                <a:solidFill>
                  <a:srgbClr val="0070C0"/>
                </a:solidFill>
              </a:rPr>
              <a:t> = forward model parameters, known to a certain degree</a:t>
            </a: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ε </a:t>
            </a:r>
            <a:r>
              <a:rPr lang="en-US" sz="2400" dirty="0" smtClean="0">
                <a:solidFill>
                  <a:srgbClr val="0070C0"/>
                </a:solidFill>
              </a:rPr>
              <a:t>= measurement error vector </a:t>
            </a: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The forward model, </a:t>
            </a:r>
            <a:r>
              <a:rPr lang="en-US" sz="2400" b="1" dirty="0" smtClean="0">
                <a:solidFill>
                  <a:srgbClr val="0070C0"/>
                </a:solidFill>
              </a:rPr>
              <a:t>F</a:t>
            </a:r>
            <a:r>
              <a:rPr lang="en-US" sz="2400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x,b</a:t>
            </a:r>
            <a:r>
              <a:rPr lang="en-US" sz="2400" dirty="0" smtClean="0">
                <a:solidFill>
                  <a:srgbClr val="0070C0"/>
                </a:solidFill>
              </a:rPr>
              <a:t>)estimates physical processes which relate the measured parameter (</a:t>
            </a:r>
            <a:r>
              <a:rPr lang="en-US" sz="2400" b="1" dirty="0" smtClean="0">
                <a:solidFill>
                  <a:srgbClr val="0070C0"/>
                </a:solidFill>
              </a:rPr>
              <a:t>y</a:t>
            </a:r>
            <a:r>
              <a:rPr lang="en-US" sz="2400" dirty="0" smtClean="0">
                <a:solidFill>
                  <a:srgbClr val="0070C0"/>
                </a:solidFill>
              </a:rPr>
              <a:t>),  to (</a:t>
            </a:r>
            <a:r>
              <a:rPr lang="en-US" sz="2400" b="1" dirty="0" smtClean="0">
                <a:solidFill>
                  <a:srgbClr val="0070C0"/>
                </a:solidFill>
              </a:rPr>
              <a:t>x</a:t>
            </a:r>
            <a:r>
              <a:rPr lang="en-US" sz="2400" dirty="0" smtClean="0">
                <a:solidFill>
                  <a:srgbClr val="0070C0"/>
                </a:solidFill>
              </a:rPr>
              <a:t>), and (</a:t>
            </a:r>
            <a:r>
              <a:rPr lang="en-US" sz="2400" b="1" dirty="0" smtClean="0">
                <a:solidFill>
                  <a:srgbClr val="0070C0"/>
                </a:solidFill>
              </a:rPr>
              <a:t>b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4191000" y="1371602"/>
          <a:ext cx="1828800" cy="411163"/>
        </p:xfrm>
        <a:graphic>
          <a:graphicData uri="http://schemas.openxmlformats.org/presentationml/2006/ole">
            <p:oleObj spid="_x0000_s34817" name="Equation" r:id="rId3" imgW="888614" imgH="203112" progId="Equation.3">
              <p:embed/>
            </p:oleObj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609600" y="5715000"/>
            <a:ext cx="8077200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40000"/>
                </a:solidFill>
              </a:rPr>
              <a:t>Ill-posed problem: NO UNIQUE SOLUTION! </a:t>
            </a:r>
            <a:endParaRPr lang="en-US" sz="3000" dirty="0">
              <a:solidFill>
                <a:srgbClr val="C4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Algorithm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09600" y="1066800"/>
            <a:ext cx="8153400" cy="2133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Optimal Estimation (Rodgers 2000): Maximum A Posteriori solution (MAP) to inverse problem</a:t>
            </a:r>
          </a:p>
          <a:p>
            <a:pPr marL="292100" lvl="0" indent="-292100">
              <a:buClr>
                <a:srgbClr val="0070C0"/>
              </a:buClr>
              <a:buSzPct val="85000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Relies on a priori knowledge of the species profile (</a:t>
            </a:r>
            <a:r>
              <a:rPr lang="en-US" sz="2400" dirty="0" err="1" smtClean="0">
                <a:solidFill>
                  <a:srgbClr val="0070C0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a</a:t>
            </a:r>
            <a:r>
              <a:rPr lang="en-US" sz="2400" dirty="0" smtClean="0">
                <a:solidFill>
                  <a:srgbClr val="0070C0"/>
                </a:solidFill>
              </a:rPr>
              <a:t>) and its covariance (S</a:t>
            </a:r>
            <a:r>
              <a:rPr lang="en-US" sz="2400" baseline="-25000" dirty="0" smtClean="0">
                <a:solidFill>
                  <a:srgbClr val="0070C0"/>
                </a:solidFill>
              </a:rPr>
              <a:t>a</a:t>
            </a:r>
            <a:r>
              <a:rPr lang="en-US" sz="2400" dirty="0" smtClean="0">
                <a:solidFill>
                  <a:srgbClr val="0070C0"/>
                </a:solidFill>
              </a:rPr>
              <a:t>) to constrain solution</a:t>
            </a: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C00000"/>
              </a:buClr>
              <a:buSzPct val="80000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C00000"/>
              </a:buClr>
              <a:buSzPct val="80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C00000"/>
              </a:buClr>
              <a:buSzPct val="80000"/>
              <a:defRPr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09600" y="3276600"/>
            <a:ext cx="80772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Linear Case: Gauss-Newton method </a:t>
            </a:r>
            <a:r>
              <a:rPr lang="en-US" sz="2000" dirty="0" smtClean="0"/>
              <a:t>(n-form)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3400" y="4038600"/>
            <a:ext cx="8229600" cy="2286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indent="-292100">
              <a:spcAft>
                <a:spcPts val="1800"/>
              </a:spcAft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C40000"/>
                </a:solidFill>
              </a:rPr>
              <a:t>Weighting function (K) is calculated once</a:t>
            </a: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Solution depends on measurement error (covariance </a:t>
            </a:r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  <a:latin typeface="Calibri"/>
              </a:rPr>
              <a:t>ε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2057402" y="4287839"/>
          <a:ext cx="5676900" cy="512763"/>
        </p:xfrm>
        <a:graphic>
          <a:graphicData uri="http://schemas.openxmlformats.org/presentationml/2006/ole">
            <p:oleObj spid="_x0000_s37893" name="Equation" r:id="rId3" imgW="2832100" imgH="254000" progId="Equation.3">
              <p:embed/>
            </p:oleObj>
          </a:graphicData>
        </a:graphic>
      </p:graphicFrame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895" name="Object 7"/>
          <p:cNvGraphicFramePr>
            <a:graphicFrameLocks noChangeAspect="1"/>
          </p:cNvGraphicFramePr>
          <p:nvPr/>
        </p:nvGraphicFramePr>
        <p:xfrm>
          <a:off x="6848475" y="4800600"/>
          <a:ext cx="1168400" cy="706438"/>
        </p:xfrm>
        <a:graphic>
          <a:graphicData uri="http://schemas.openxmlformats.org/presentationml/2006/ole">
            <p:oleObj spid="_x0000_s37895" name="Equation" r:id="rId4" imgW="77436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Algorithm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09600" y="1066800"/>
            <a:ext cx="8153400" cy="2133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Optimal Estimation (Rodgers 2000): Maximum A Posteriori solution (MAP) to inverse problem</a:t>
            </a:r>
          </a:p>
          <a:p>
            <a:pPr marL="292100" lvl="0" indent="-292100">
              <a:buClr>
                <a:srgbClr val="0070C0"/>
              </a:buClr>
              <a:buSzPct val="85000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Relies on a priori knowledge of the species profile (</a:t>
            </a:r>
            <a:r>
              <a:rPr lang="en-US" sz="2400" dirty="0" err="1" smtClean="0">
                <a:solidFill>
                  <a:srgbClr val="0070C0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a</a:t>
            </a:r>
            <a:r>
              <a:rPr lang="en-US" sz="2400" dirty="0" smtClean="0">
                <a:solidFill>
                  <a:srgbClr val="0070C0"/>
                </a:solidFill>
              </a:rPr>
              <a:t>) and its covariance (S</a:t>
            </a:r>
            <a:r>
              <a:rPr lang="en-US" sz="2400" baseline="-25000" dirty="0" smtClean="0">
                <a:solidFill>
                  <a:srgbClr val="0070C0"/>
                </a:solidFill>
              </a:rPr>
              <a:t>a</a:t>
            </a:r>
            <a:r>
              <a:rPr lang="en-US" sz="2400" dirty="0" smtClean="0">
                <a:solidFill>
                  <a:srgbClr val="0070C0"/>
                </a:solidFill>
              </a:rPr>
              <a:t>) to constrain solution</a:t>
            </a: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C00000"/>
              </a:buClr>
              <a:buSzPct val="80000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C00000"/>
              </a:buClr>
              <a:buSzPct val="80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C00000"/>
              </a:buClr>
              <a:buSzPct val="80000"/>
              <a:defRPr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4038600"/>
            <a:ext cx="8229600" cy="2286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indent="-292100">
              <a:buClr>
                <a:srgbClr val="0070C0"/>
              </a:buClr>
              <a:buSzPct val="85000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indent="-292100">
              <a:spcAft>
                <a:spcPts val="1800"/>
              </a:spcAft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C40000"/>
                </a:solidFill>
              </a:rPr>
              <a:t>Weighting function (</a:t>
            </a:r>
            <a:r>
              <a:rPr lang="en-US" sz="2400" dirty="0" err="1" smtClean="0">
                <a:solidFill>
                  <a:srgbClr val="C40000"/>
                </a:solidFill>
              </a:rPr>
              <a:t>K</a:t>
            </a:r>
            <a:r>
              <a:rPr lang="en-US" sz="2400" i="1" baseline="-25000" dirty="0" err="1" smtClean="0">
                <a:solidFill>
                  <a:srgbClr val="C40000"/>
                </a:solidFill>
              </a:rPr>
              <a:t>i</a:t>
            </a:r>
            <a:r>
              <a:rPr lang="en-US" sz="2400" dirty="0" smtClean="0">
                <a:solidFill>
                  <a:srgbClr val="C40000"/>
                </a:solidFill>
              </a:rPr>
              <a:t>) is calculated at each iteration </a:t>
            </a:r>
            <a:r>
              <a:rPr lang="en-US" sz="2400" i="1" dirty="0" err="1" smtClean="0">
                <a:solidFill>
                  <a:srgbClr val="C40000"/>
                </a:solidFill>
              </a:rPr>
              <a:t>i</a:t>
            </a:r>
            <a:endParaRPr lang="en-US" sz="2400" dirty="0" smtClean="0">
              <a:solidFill>
                <a:srgbClr val="C40000"/>
              </a:solidFill>
            </a:endParaRP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Solution depends on measurement error (covariance </a:t>
            </a:r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  <a:latin typeface="Calibri"/>
              </a:rPr>
              <a:t>ε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9600" y="3276600"/>
            <a:ext cx="8077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Non - linear Case: Gauss-Newton method </a:t>
            </a:r>
            <a:r>
              <a:rPr lang="en-US" sz="2000" dirty="0" smtClean="0"/>
              <a:t>(n-form)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990600" y="4267200"/>
          <a:ext cx="7573963" cy="512763"/>
        </p:xfrm>
        <a:graphic>
          <a:graphicData uri="http://schemas.openxmlformats.org/presentationml/2006/ole">
            <p:oleObj spid="_x0000_s157698" name="Equation" r:id="rId3" imgW="378432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Inversion Algorithm: MFDOAS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09600" y="1066800"/>
            <a:ext cx="8153400" cy="48768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lvl="0" indent="-292100">
              <a:buClr>
                <a:srgbClr val="0070C0"/>
              </a:buClr>
              <a:buSzPct val="85000"/>
              <a:defRPr/>
            </a:pPr>
            <a:r>
              <a:rPr lang="en-US" sz="2400" dirty="0" smtClean="0"/>
              <a:t>   </a:t>
            </a:r>
            <a:r>
              <a:rPr lang="en-US" sz="2400" dirty="0" smtClean="0">
                <a:solidFill>
                  <a:srgbClr val="0070C0"/>
                </a:solidFill>
              </a:rPr>
              <a:t>Three </a:t>
            </a:r>
            <a:r>
              <a:rPr lang="en-US" sz="2400" dirty="0" smtClean="0">
                <a:solidFill>
                  <a:srgbClr val="0070C0"/>
                </a:solidFill>
              </a:rPr>
              <a:t>methods are currently used:</a:t>
            </a:r>
          </a:p>
          <a:p>
            <a:pPr marL="292100" lvl="0" indent="-292100">
              <a:buClr>
                <a:srgbClr val="0070C0"/>
              </a:buClr>
              <a:buSzPct val="85000"/>
              <a:defRPr/>
            </a:pPr>
            <a:endParaRPr lang="en-US" sz="2400" dirty="0" smtClean="0"/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Gauss-Newton method: linear </a:t>
            </a:r>
            <a:r>
              <a:rPr lang="en-US" sz="2400" dirty="0" smtClean="0">
                <a:solidFill>
                  <a:srgbClr val="C00000"/>
                </a:solidFill>
              </a:rPr>
              <a:t>case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Levenberg</a:t>
            </a:r>
            <a:r>
              <a:rPr lang="en-US" sz="2400" dirty="0" smtClean="0">
                <a:solidFill>
                  <a:srgbClr val="C00000"/>
                </a:solidFill>
              </a:rPr>
              <a:t>-Marquardt method: </a:t>
            </a:r>
            <a:r>
              <a:rPr lang="en-US" sz="2400" dirty="0" smtClean="0">
                <a:solidFill>
                  <a:srgbClr val="C00000"/>
                </a:solidFill>
              </a:rPr>
              <a:t>non-linear/linear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749300" lvl="1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Parameterized: </a:t>
            </a:r>
          </a:p>
          <a:p>
            <a:pPr marL="1206500" lvl="2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Assumption: NO</a:t>
            </a:r>
            <a:r>
              <a:rPr lang="en-US" sz="2400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 VMR and aerosol profiles can be represented by a combination of 2 Gaussian functions 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1206500" lvl="2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749300" lvl="1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Constrained:</a:t>
            </a:r>
            <a:r>
              <a:rPr lang="en-US" sz="2400" dirty="0" smtClean="0">
                <a:solidFill>
                  <a:srgbClr val="0070C0"/>
                </a:solidFill>
              </a:rPr>
              <a:t> VMR between 0 and 40ppb </a:t>
            </a:r>
          </a:p>
          <a:p>
            <a:pPr marL="292100" lvl="0" indent="-292100">
              <a:buClr>
                <a:srgbClr val="C00000"/>
              </a:buClr>
              <a:buSzPct val="80000"/>
              <a:defRPr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Geometries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85800" y="1066800"/>
            <a:ext cx="2667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Direct Sun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05200" y="1066800"/>
            <a:ext cx="243840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0070C0"/>
                </a:solidFill>
              </a:rPr>
              <a:t>Zenith Sky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0" y="1066800"/>
            <a:ext cx="2514600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40000"/>
                </a:solidFill>
              </a:rPr>
              <a:t>Multi-Axis</a:t>
            </a:r>
          </a:p>
        </p:txBody>
      </p: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575309" y="1729463"/>
            <a:ext cx="8035291" cy="3629781"/>
            <a:chOff x="381000" y="2133603"/>
            <a:chExt cx="8458205" cy="4015730"/>
          </a:xfrm>
        </p:grpSpPr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533400" y="2260603"/>
              <a:ext cx="8305804" cy="368459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lumOff val="50000"/>
                  </a:schemeClr>
                </a:gs>
                <a:gs pos="18000">
                  <a:schemeClr val="tx1">
                    <a:lumMod val="95000"/>
                  </a:schemeClr>
                </a:gs>
                <a:gs pos="57000">
                  <a:schemeClr val="accent3">
                    <a:lumMod val="40000"/>
                    <a:lumOff val="60000"/>
                  </a:schemeClr>
                </a:gs>
                <a:gs pos="60000">
                  <a:schemeClr val="tx1">
                    <a:lumMod val="75000"/>
                    <a:alpha val="84000"/>
                  </a:schemeClr>
                </a:gs>
                <a:gs pos="78000">
                  <a:srgbClr val="99CCFF"/>
                </a:gs>
                <a:gs pos="74000">
                  <a:schemeClr val="accent4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400" b="1" dirty="0">
                <a:latin typeface="Times New Roman" pitchFamily="18" charset="0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533400" y="5877543"/>
              <a:ext cx="8305805" cy="21846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2" name="Picture 3" descr="C:\Documents and Settings\Elena Spinei\Local Settings\Temporary Internet Files\Content.IE5\J40BOWIW\MCj0441357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133603"/>
              <a:ext cx="533400" cy="533400"/>
            </a:xfrm>
            <a:prstGeom prst="rect">
              <a:avLst/>
            </a:prstGeom>
            <a:noFill/>
          </p:spPr>
        </p:pic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2133602" y="5867404"/>
              <a:ext cx="1117041" cy="27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ru-RU" sz="1600" b="1" dirty="0">
                  <a:solidFill>
                    <a:srgbClr val="25221E"/>
                  </a:solidFill>
                  <a:latin typeface="Arial" charset="0"/>
                </a:rPr>
                <a:t>Instrument</a:t>
              </a:r>
              <a:endParaRPr lang="ru-RU" sz="2400" dirty="0">
                <a:latin typeface="Times New Roman" pitchFamily="18" charset="0"/>
              </a:endParaRPr>
            </a:p>
          </p:txBody>
        </p:sp>
        <p:sp>
          <p:nvSpPr>
            <p:cNvPr id="39" name="Line 44"/>
            <p:cNvSpPr>
              <a:spLocks noChangeShapeType="1"/>
            </p:cNvSpPr>
            <p:nvPr/>
          </p:nvSpPr>
          <p:spPr bwMode="auto">
            <a:xfrm>
              <a:off x="762000" y="2590803"/>
              <a:ext cx="1828801" cy="3200402"/>
            </a:xfrm>
            <a:prstGeom prst="line">
              <a:avLst/>
            </a:prstGeom>
            <a:noFill/>
            <a:ln w="50800">
              <a:solidFill>
                <a:srgbClr val="FFC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10"/>
            <p:cNvSpPr>
              <a:spLocks noChangeArrowheads="1"/>
            </p:cNvSpPr>
            <p:nvPr/>
          </p:nvSpPr>
          <p:spPr bwMode="auto">
            <a:xfrm>
              <a:off x="4054478" y="5876930"/>
              <a:ext cx="1117041" cy="27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ru-RU" sz="1600" b="1" dirty="0">
                  <a:solidFill>
                    <a:srgbClr val="25221E"/>
                  </a:solidFill>
                  <a:latin typeface="Arial" charset="0"/>
                </a:rPr>
                <a:t>Instrument</a:t>
              </a:r>
              <a:endParaRPr lang="ru-RU" sz="2400" dirty="0">
                <a:latin typeface="Times New Roman" pitchFamily="18" charset="0"/>
              </a:endParaRPr>
            </a:p>
          </p:txBody>
        </p:sp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6248402" y="5876932"/>
              <a:ext cx="1117041" cy="27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ru-RU" sz="1600" b="1" dirty="0">
                  <a:solidFill>
                    <a:srgbClr val="25221E"/>
                  </a:solidFill>
                  <a:latin typeface="Arial" charset="0"/>
                </a:rPr>
                <a:t>Instrument</a:t>
              </a:r>
              <a:endParaRPr lang="ru-RU" sz="2400" dirty="0">
                <a:latin typeface="Times New Roman" pitchFamily="18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3505202" y="2362204"/>
              <a:ext cx="1269935" cy="3352802"/>
              <a:chOff x="4038600" y="2362200"/>
              <a:chExt cx="1269935" cy="3352800"/>
            </a:xfrm>
          </p:grpSpPr>
          <p:sp>
            <p:nvSpPr>
              <p:cNvPr id="34" name="Freeform 39"/>
              <p:cNvSpPr>
                <a:spLocks/>
              </p:cNvSpPr>
              <p:nvPr/>
            </p:nvSpPr>
            <p:spPr bwMode="auto">
              <a:xfrm>
                <a:off x="4648200" y="3114928"/>
                <a:ext cx="366851" cy="217824"/>
              </a:xfrm>
              <a:custGeom>
                <a:avLst/>
                <a:gdLst/>
                <a:ahLst/>
                <a:cxnLst>
                  <a:cxn ang="0">
                    <a:pos x="220" y="0"/>
                  </a:cxn>
                  <a:cxn ang="0">
                    <a:pos x="187" y="0"/>
                  </a:cxn>
                  <a:cxn ang="0">
                    <a:pos x="153" y="5"/>
                  </a:cxn>
                  <a:cxn ang="0">
                    <a:pos x="120" y="19"/>
                  </a:cxn>
                  <a:cxn ang="0">
                    <a:pos x="91" y="34"/>
                  </a:cxn>
                  <a:cxn ang="0">
                    <a:pos x="67" y="48"/>
                  </a:cxn>
                  <a:cxn ang="0">
                    <a:pos x="38" y="72"/>
                  </a:cxn>
                  <a:cxn ang="0">
                    <a:pos x="19" y="96"/>
                  </a:cxn>
                  <a:cxn ang="0">
                    <a:pos x="0" y="120"/>
                  </a:cxn>
                  <a:cxn ang="0">
                    <a:pos x="9" y="129"/>
                  </a:cxn>
                  <a:cxn ang="0">
                    <a:pos x="29" y="101"/>
                  </a:cxn>
                  <a:cxn ang="0">
                    <a:pos x="48" y="81"/>
                  </a:cxn>
                  <a:cxn ang="0">
                    <a:pos x="72" y="57"/>
                  </a:cxn>
                  <a:cxn ang="0">
                    <a:pos x="100" y="43"/>
                  </a:cxn>
                  <a:cxn ang="0">
                    <a:pos x="124" y="29"/>
                  </a:cxn>
                  <a:cxn ang="0">
                    <a:pos x="158" y="19"/>
                  </a:cxn>
                  <a:cxn ang="0">
                    <a:pos x="187" y="14"/>
                  </a:cxn>
                  <a:cxn ang="0">
                    <a:pos x="220" y="10"/>
                  </a:cxn>
                  <a:cxn ang="0">
                    <a:pos x="220" y="0"/>
                  </a:cxn>
                </a:cxnLst>
                <a:rect l="0" t="0" r="r" b="b"/>
                <a:pathLst>
                  <a:path w="220" h="129">
                    <a:moveTo>
                      <a:pt x="220" y="0"/>
                    </a:moveTo>
                    <a:lnTo>
                      <a:pt x="187" y="0"/>
                    </a:lnTo>
                    <a:lnTo>
                      <a:pt x="153" y="5"/>
                    </a:lnTo>
                    <a:lnTo>
                      <a:pt x="120" y="19"/>
                    </a:lnTo>
                    <a:lnTo>
                      <a:pt x="91" y="34"/>
                    </a:lnTo>
                    <a:lnTo>
                      <a:pt x="67" y="48"/>
                    </a:lnTo>
                    <a:lnTo>
                      <a:pt x="38" y="72"/>
                    </a:lnTo>
                    <a:lnTo>
                      <a:pt x="19" y="96"/>
                    </a:lnTo>
                    <a:lnTo>
                      <a:pt x="0" y="120"/>
                    </a:lnTo>
                    <a:lnTo>
                      <a:pt x="9" y="129"/>
                    </a:lnTo>
                    <a:lnTo>
                      <a:pt x="29" y="101"/>
                    </a:lnTo>
                    <a:lnTo>
                      <a:pt x="48" y="81"/>
                    </a:lnTo>
                    <a:lnTo>
                      <a:pt x="72" y="57"/>
                    </a:lnTo>
                    <a:lnTo>
                      <a:pt x="100" y="43"/>
                    </a:lnTo>
                    <a:lnTo>
                      <a:pt x="124" y="29"/>
                    </a:lnTo>
                    <a:lnTo>
                      <a:pt x="158" y="19"/>
                    </a:lnTo>
                    <a:lnTo>
                      <a:pt x="187" y="14"/>
                    </a:lnTo>
                    <a:lnTo>
                      <a:pt x="220" y="10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252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Rectangle 40"/>
              <p:cNvSpPr>
                <a:spLocks noChangeArrowheads="1"/>
              </p:cNvSpPr>
              <p:nvPr/>
            </p:nvSpPr>
            <p:spPr bwMode="auto">
              <a:xfrm>
                <a:off x="4733243" y="3246636"/>
                <a:ext cx="315539" cy="204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n-US" sz="1200" dirty="0">
                    <a:solidFill>
                      <a:srgbClr val="25221E"/>
                    </a:solidFill>
                    <a:latin typeface="Arial" charset="0"/>
                  </a:rPr>
                  <a:t>SZA</a:t>
                </a:r>
                <a:endParaRPr lang="ru-RU" sz="1200" dirty="0">
                  <a:latin typeface="Times New Roman" pitchFamily="18" charset="0"/>
                </a:endParaRPr>
              </a:p>
            </p:txBody>
          </p:sp>
          <p:grpSp>
            <p:nvGrpSpPr>
              <p:cNvPr id="36" name="Group 41"/>
              <p:cNvGrpSpPr>
                <a:grpSpLocks/>
              </p:cNvGrpSpPr>
              <p:nvPr/>
            </p:nvGrpSpPr>
            <p:grpSpPr bwMode="auto">
              <a:xfrm>
                <a:off x="4784938" y="2514600"/>
                <a:ext cx="523597" cy="2917825"/>
                <a:chOff x="2064" y="576"/>
                <a:chExt cx="314" cy="1728"/>
              </a:xfrm>
            </p:grpSpPr>
            <p:sp>
              <p:nvSpPr>
                <p:cNvPr id="37" name="Rectangle 42"/>
                <p:cNvSpPr>
                  <a:spLocks noChangeArrowheads="1"/>
                </p:cNvSpPr>
                <p:nvPr/>
              </p:nvSpPr>
              <p:spPr bwMode="auto">
                <a:xfrm>
                  <a:off x="2064" y="576"/>
                  <a:ext cx="314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 eaLnBrk="1" hangingPunct="1"/>
                  <a:r>
                    <a:rPr lang="ru-RU" sz="1400">
                      <a:solidFill>
                        <a:srgbClr val="25221E"/>
                      </a:solidFill>
                      <a:latin typeface="Arial" charset="0"/>
                    </a:rPr>
                    <a:t>Zenith</a:t>
                  </a:r>
                  <a:endParaRPr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38" name="Line 43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416" y="1512"/>
                  <a:ext cx="1584" cy="0"/>
                </a:xfrm>
                <a:prstGeom prst="line">
                  <a:avLst/>
                </a:prstGeom>
                <a:noFill/>
                <a:ln w="38100">
                  <a:solidFill>
                    <a:schemeClr val="bg2">
                      <a:lumMod val="60000"/>
                      <a:lumOff val="40000"/>
                    </a:schemeClr>
                  </a:solidFill>
                  <a:round/>
                  <a:headEnd/>
                  <a:tailEnd type="stealth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0" name="Line 44"/>
              <p:cNvSpPr>
                <a:spLocks noChangeShapeType="1"/>
              </p:cNvSpPr>
              <p:nvPr/>
            </p:nvSpPr>
            <p:spPr bwMode="auto">
              <a:xfrm>
                <a:off x="4038600" y="2362200"/>
                <a:ext cx="990600" cy="1524000"/>
              </a:xfrm>
              <a:prstGeom prst="line">
                <a:avLst/>
              </a:prstGeom>
              <a:noFill/>
              <a:ln w="508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44"/>
              <p:cNvSpPr>
                <a:spLocks noChangeShapeType="1"/>
              </p:cNvSpPr>
              <p:nvPr/>
            </p:nvSpPr>
            <p:spPr bwMode="auto">
              <a:xfrm>
                <a:off x="5029200" y="3886200"/>
                <a:ext cx="0" cy="1828800"/>
              </a:xfrm>
              <a:prstGeom prst="line">
                <a:avLst/>
              </a:prstGeom>
              <a:noFill/>
              <a:ln w="508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" name="Line 44"/>
            <p:cNvSpPr>
              <a:spLocks noChangeShapeType="1"/>
            </p:cNvSpPr>
            <p:nvPr/>
          </p:nvSpPr>
          <p:spPr bwMode="auto">
            <a:xfrm>
              <a:off x="6415090" y="2286003"/>
              <a:ext cx="1752601" cy="3048002"/>
            </a:xfrm>
            <a:prstGeom prst="line">
              <a:avLst/>
            </a:prstGeom>
            <a:noFill/>
            <a:ln w="50800">
              <a:solidFill>
                <a:srgbClr val="FFC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44"/>
            <p:cNvSpPr>
              <a:spLocks noChangeShapeType="1"/>
            </p:cNvSpPr>
            <p:nvPr/>
          </p:nvSpPr>
          <p:spPr bwMode="auto">
            <a:xfrm flipH="1">
              <a:off x="6705602" y="5334005"/>
              <a:ext cx="1462087" cy="457200"/>
            </a:xfrm>
            <a:prstGeom prst="line">
              <a:avLst/>
            </a:prstGeom>
            <a:noFill/>
            <a:ln w="50800">
              <a:solidFill>
                <a:srgbClr val="C4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44"/>
            <p:cNvSpPr>
              <a:spLocks noChangeShapeType="1"/>
            </p:cNvSpPr>
            <p:nvPr/>
          </p:nvSpPr>
          <p:spPr bwMode="auto">
            <a:xfrm flipH="1">
              <a:off x="6705603" y="5334005"/>
              <a:ext cx="2057401" cy="457200"/>
            </a:xfrm>
            <a:prstGeom prst="line">
              <a:avLst/>
            </a:prstGeom>
            <a:noFill/>
            <a:ln w="50800">
              <a:solidFill>
                <a:srgbClr val="C4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44"/>
            <p:cNvSpPr>
              <a:spLocks noChangeShapeType="1"/>
            </p:cNvSpPr>
            <p:nvPr/>
          </p:nvSpPr>
          <p:spPr bwMode="auto">
            <a:xfrm>
              <a:off x="7010402" y="2286002"/>
              <a:ext cx="1752601" cy="3048001"/>
            </a:xfrm>
            <a:prstGeom prst="line">
              <a:avLst/>
            </a:prstGeom>
            <a:noFill/>
            <a:ln w="50800">
              <a:solidFill>
                <a:srgbClr val="FFC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Up Arrow Callout 71"/>
            <p:cNvSpPr/>
            <p:nvPr/>
          </p:nvSpPr>
          <p:spPr>
            <a:xfrm>
              <a:off x="4419602" y="5715003"/>
              <a:ext cx="152400" cy="152400"/>
            </a:xfrm>
            <a:prstGeom prst="upArrowCallo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Up Arrow Callout 75"/>
            <p:cNvSpPr/>
            <p:nvPr/>
          </p:nvSpPr>
          <p:spPr>
            <a:xfrm>
              <a:off x="6553202" y="5715003"/>
              <a:ext cx="152400" cy="152400"/>
            </a:xfrm>
            <a:prstGeom prst="upArrowCallout">
              <a:avLst/>
            </a:prstGeom>
            <a:scene3d>
              <a:camera prst="orthographicFront">
                <a:rot lat="0" lon="0" rev="16800000"/>
              </a:camera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23998" y="3352804"/>
              <a:ext cx="2583704" cy="408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Stratospheric gas layer</a:t>
              </a:r>
              <a:endPara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24201" y="5410205"/>
              <a:ext cx="666850" cy="408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PBL</a:t>
              </a:r>
              <a:endPara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rot="16200000" flipH="1">
              <a:off x="7429503" y="3314703"/>
              <a:ext cx="533400" cy="304800"/>
            </a:xfrm>
            <a:prstGeom prst="line">
              <a:avLst/>
            </a:prstGeom>
            <a:ln w="57150">
              <a:solidFill>
                <a:srgbClr val="3E77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6819902" y="3314702"/>
              <a:ext cx="533400" cy="304800"/>
            </a:xfrm>
            <a:prstGeom prst="line">
              <a:avLst/>
            </a:prstGeom>
            <a:ln w="57150">
              <a:solidFill>
                <a:srgbClr val="3E77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3962402" y="3276602"/>
              <a:ext cx="533401" cy="381000"/>
            </a:xfrm>
            <a:prstGeom prst="line">
              <a:avLst/>
            </a:prstGeom>
            <a:ln w="57150">
              <a:solidFill>
                <a:srgbClr val="3E77AA"/>
              </a:solidFill>
            </a:ln>
            <a:scene3d>
              <a:camera prst="orthographicFront">
                <a:rot lat="0" lon="0" rev="2142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1028700" y="3371851"/>
              <a:ext cx="533400" cy="304800"/>
            </a:xfrm>
            <a:prstGeom prst="line">
              <a:avLst/>
            </a:prstGeom>
            <a:ln w="57150">
              <a:solidFill>
                <a:srgbClr val="3E77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72" idx="0"/>
            </p:cNvCxnSpPr>
            <p:nvPr/>
          </p:nvCxnSpPr>
          <p:spPr>
            <a:xfrm rot="5400000">
              <a:off x="4305301" y="5524503"/>
              <a:ext cx="381000" cy="0"/>
            </a:xfrm>
            <a:prstGeom prst="line">
              <a:avLst/>
            </a:prstGeom>
            <a:ln w="57150">
              <a:solidFill>
                <a:srgbClr val="C4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2231571" y="5431975"/>
              <a:ext cx="457200" cy="261257"/>
            </a:xfrm>
            <a:prstGeom prst="line">
              <a:avLst/>
            </a:prstGeom>
            <a:ln w="57150">
              <a:solidFill>
                <a:srgbClr val="C4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Up Arrow Callout 72"/>
            <p:cNvSpPr/>
            <p:nvPr/>
          </p:nvSpPr>
          <p:spPr>
            <a:xfrm>
              <a:off x="2514600" y="5715000"/>
              <a:ext cx="152400" cy="152400"/>
            </a:xfrm>
            <a:prstGeom prst="upArrowCallout">
              <a:avLst/>
            </a:prstGeom>
            <a:scene3d>
              <a:camera prst="orthographicFront">
                <a:rot lat="0" lon="0" rev="1800000"/>
              </a:camera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762000" y="5410200"/>
            <a:ext cx="2438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</a:rPr>
              <a:t>almost equal path </a:t>
            </a:r>
            <a:r>
              <a:rPr lang="en-US" sz="1700" dirty="0" smtClean="0">
                <a:solidFill>
                  <a:schemeClr val="tx1"/>
                </a:solidFill>
              </a:rPr>
              <a:t>length through stratosphere and troposphere 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3429000" y="5410200"/>
            <a:ext cx="2514600" cy="990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rgbClr val="0070C0"/>
                </a:solidFill>
              </a:rPr>
              <a:t>longer path length </a:t>
            </a:r>
            <a:r>
              <a:rPr lang="en-US" sz="1700" dirty="0" smtClean="0">
                <a:solidFill>
                  <a:srgbClr val="0070C0"/>
                </a:solidFill>
              </a:rPr>
              <a:t>through </a:t>
            </a:r>
            <a:r>
              <a:rPr lang="en-US" sz="1700" b="1" dirty="0" smtClean="0">
                <a:solidFill>
                  <a:srgbClr val="0070C0"/>
                </a:solidFill>
              </a:rPr>
              <a:t>stratosphere</a:t>
            </a:r>
            <a:r>
              <a:rPr lang="en-US" sz="1700" dirty="0" smtClean="0">
                <a:solidFill>
                  <a:srgbClr val="0070C0"/>
                </a:solidFill>
              </a:rPr>
              <a:t> </a:t>
            </a:r>
            <a:r>
              <a:rPr lang="en-US" sz="1700" dirty="0" smtClean="0">
                <a:solidFill>
                  <a:srgbClr val="0070C0"/>
                </a:solidFill>
              </a:rPr>
              <a:t>than troposphere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96000" y="5410200"/>
            <a:ext cx="2514600" cy="990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rgbClr val="C40000"/>
                </a:solidFill>
              </a:rPr>
              <a:t>longer path length through </a:t>
            </a:r>
            <a:r>
              <a:rPr lang="en-US" sz="1700" b="1" dirty="0" smtClean="0">
                <a:solidFill>
                  <a:srgbClr val="C40000"/>
                </a:solidFill>
              </a:rPr>
              <a:t>troposphere</a:t>
            </a:r>
            <a:r>
              <a:rPr lang="en-US" sz="1700" dirty="0" smtClean="0">
                <a:solidFill>
                  <a:srgbClr val="C40000"/>
                </a:solidFill>
              </a:rPr>
              <a:t> than stratosphere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953002" y="3657602"/>
            <a:ext cx="2228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Single scattering 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approximation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30260" y="2514602"/>
            <a:ext cx="1977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Stratospheric path 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is almost the same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for zenith and MAX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Algorithm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2000" y="1143000"/>
            <a:ext cx="8077200" cy="990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lvl="0" indent="-292100" algn="ctr">
              <a:buClr>
                <a:srgbClr val="0070C0"/>
              </a:buClr>
              <a:buSzPct val="85000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Aerosols impact light path </a:t>
            </a:r>
            <a:r>
              <a:rPr lang="en-US" sz="2400" dirty="0" smtClean="0">
                <a:solidFill>
                  <a:srgbClr val="0070C0"/>
                </a:solidFill>
                <a:sym typeface="Wingdings"/>
              </a:rPr>
              <a:t> retrieval of trace gases depends on “correct” aerosol representation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C00000"/>
              </a:buClr>
              <a:buSzPct val="80000"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92100" lvl="0" indent="-292100">
              <a:buClr>
                <a:srgbClr val="C00000"/>
              </a:buClr>
              <a:buSzPct val="80000"/>
              <a:defRPr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819401"/>
            <a:ext cx="2590800" cy="31393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b="1" i="1" dirty="0" smtClean="0"/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STEP I:</a:t>
            </a:r>
            <a:endParaRPr lang="en-US" b="1" i="1" dirty="0">
              <a:solidFill>
                <a:srgbClr val="FF0000"/>
              </a:solidFill>
            </a:endParaRPr>
          </a:p>
          <a:p>
            <a:pPr algn="ctr"/>
            <a:endParaRPr lang="en-US" b="1" i="1" dirty="0" smtClean="0"/>
          </a:p>
          <a:p>
            <a:pPr algn="ctr"/>
            <a:r>
              <a:rPr lang="en-US" b="1" i="1" dirty="0" smtClean="0"/>
              <a:t>Aerosol Inversion:</a:t>
            </a:r>
          </a:p>
          <a:p>
            <a:pPr algn="ctr"/>
            <a:r>
              <a:rPr lang="en-US" b="1" i="1" dirty="0" smtClean="0"/>
              <a:t>O</a:t>
            </a:r>
            <a:r>
              <a:rPr lang="en-US" b="1" i="1" baseline="-25000" dirty="0" smtClean="0"/>
              <a:t>2</a:t>
            </a:r>
            <a:r>
              <a:rPr lang="en-US" b="1" i="1" dirty="0" smtClean="0"/>
              <a:t>O</a:t>
            </a:r>
            <a:r>
              <a:rPr lang="en-US" b="1" i="1" baseline="-25000" dirty="0" smtClean="0"/>
              <a:t>2</a:t>
            </a:r>
            <a:r>
              <a:rPr lang="en-US" b="1" i="1" dirty="0" smtClean="0"/>
              <a:t> MAX-DOAS measurements at</a:t>
            </a:r>
            <a:endParaRPr lang="en-US" b="1" i="1" dirty="0"/>
          </a:p>
          <a:p>
            <a:pPr algn="ctr"/>
            <a:r>
              <a:rPr lang="en-US" b="1" i="1" dirty="0" smtClean="0"/>
              <a:t>360 nm and 477 nm</a:t>
            </a:r>
            <a:endParaRPr lang="en-US" b="1" i="1" dirty="0"/>
          </a:p>
          <a:p>
            <a:pPr algn="ctr"/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</a:t>
            </a:r>
            <a:r>
              <a:rPr lang="en-US" b="1" i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</a:t>
            </a:r>
            <a:r>
              <a:rPr lang="en-US" b="1" i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scale factor</a:t>
            </a:r>
          </a:p>
          <a:p>
            <a:pPr algn="ctr"/>
            <a:r>
              <a:rPr lang="en-US" b="1" i="1" dirty="0" smtClean="0"/>
              <a:t>All scans for 1 day</a:t>
            </a:r>
          </a:p>
          <a:p>
            <a:endParaRPr lang="en-US" b="1" i="1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0" y="2819401"/>
            <a:ext cx="2514600" cy="313932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b="1" i="1" dirty="0" smtClean="0"/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STEP II:</a:t>
            </a:r>
            <a:endParaRPr lang="en-US" b="1" i="1" dirty="0">
              <a:solidFill>
                <a:srgbClr val="FF0000"/>
              </a:solidFill>
            </a:endParaRPr>
          </a:p>
          <a:p>
            <a:pPr algn="ctr"/>
            <a:endParaRPr lang="en-US" b="1" i="1" dirty="0" smtClean="0"/>
          </a:p>
          <a:p>
            <a:pPr algn="ctr"/>
            <a:r>
              <a:rPr lang="en-US" b="1" i="1" dirty="0" smtClean="0"/>
              <a:t>Trace Gas Inversion:</a:t>
            </a:r>
          </a:p>
          <a:p>
            <a:pPr algn="ctr"/>
            <a:r>
              <a:rPr lang="en-US" b="1" i="1" dirty="0" smtClean="0"/>
              <a:t>MAX-DOAS measurements</a:t>
            </a:r>
            <a:endParaRPr lang="en-US" b="1" i="1" dirty="0"/>
          </a:p>
          <a:p>
            <a:pPr algn="ctr"/>
            <a:r>
              <a:rPr lang="en-US" b="1" i="1" dirty="0" smtClean="0"/>
              <a:t>Single vs. multiple lambdas</a:t>
            </a:r>
            <a:endParaRPr lang="en-US" b="1" i="1" dirty="0"/>
          </a:p>
          <a:p>
            <a:pPr algn="ctr"/>
            <a:r>
              <a:rPr lang="en-US" b="1" i="1" dirty="0" smtClean="0"/>
              <a:t>All scans for 1 day</a:t>
            </a:r>
          </a:p>
          <a:p>
            <a:endParaRPr lang="en-US" b="1" i="1" dirty="0"/>
          </a:p>
          <a:p>
            <a:endParaRPr lang="en-US" dirty="0"/>
          </a:p>
        </p:txBody>
      </p:sp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>
          <a:xfrm>
            <a:off x="3276600" y="4389062"/>
            <a:ext cx="2819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40141" y="3801070"/>
            <a:ext cx="3008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Aerosol Ext. </a:t>
            </a:r>
            <a:r>
              <a:rPr lang="en-US" b="1" i="1" dirty="0" err="1" smtClean="0"/>
              <a:t>Coef</a:t>
            </a:r>
            <a:r>
              <a:rPr lang="en-US" b="1" i="1" dirty="0" smtClean="0"/>
              <a:t>. Profile, </a:t>
            </a:r>
          </a:p>
          <a:p>
            <a:pPr algn="ctr"/>
            <a:r>
              <a:rPr lang="en-US" b="1" i="1" dirty="0" smtClean="0"/>
              <a:t>SSA, ASY factor, </a:t>
            </a:r>
          </a:p>
          <a:p>
            <a:pPr algn="ctr"/>
            <a:r>
              <a:rPr lang="en-US" b="1" i="1" dirty="0" smtClean="0"/>
              <a:t>Surface Albedo</a:t>
            </a:r>
            <a:endParaRPr lang="en-US" b="1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6096000" y="2286000"/>
            <a:ext cx="25146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Linear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800" y="2286000"/>
            <a:ext cx="2590800" cy="457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Non - linear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MFDOAS Program: single scan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609600" y="1066800"/>
            <a:ext cx="8153400" cy="5105400"/>
            <a:chOff x="838200" y="990600"/>
            <a:chExt cx="7696200" cy="4419600"/>
          </a:xfrm>
        </p:grpSpPr>
        <p:sp>
          <p:nvSpPr>
            <p:cNvPr id="36" name="Rectangle 35"/>
            <p:cNvSpPr/>
            <p:nvPr/>
          </p:nvSpPr>
          <p:spPr>
            <a:xfrm>
              <a:off x="838200" y="990600"/>
              <a:ext cx="7696200" cy="4419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990600" y="1143000"/>
              <a:ext cx="7391400" cy="4114800"/>
              <a:chOff x="990600" y="1143000"/>
              <a:chExt cx="7391400" cy="41148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990600" y="1143000"/>
                <a:ext cx="7391400" cy="2057400"/>
              </a:xfrm>
              <a:prstGeom prst="rect">
                <a:avLst/>
              </a:prstGeom>
              <a:ln>
                <a:prstDash val="sys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943600" y="1295400"/>
                <a:ext cx="2286000" cy="1708160"/>
              </a:xfrm>
              <a:prstGeom prst="rect">
                <a:avLst/>
              </a:prstGeom>
              <a:ln w="22225"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</a:rPr>
                  <a:t>Inversion</a:t>
                </a:r>
              </a:p>
              <a:p>
                <a:pPr algn="ctr"/>
                <a:r>
                  <a:rPr lang="en-US" b="1" i="1" dirty="0" err="1" smtClean="0"/>
                  <a:t>Levenberg</a:t>
                </a:r>
                <a:r>
                  <a:rPr lang="en-US" b="1" i="1" dirty="0" smtClean="0"/>
                  <a:t>-Marquardt mod.</a:t>
                </a:r>
              </a:p>
              <a:p>
                <a:pPr algn="ctr"/>
                <a:r>
                  <a:rPr lang="en-US" sz="1500" i="1" dirty="0" smtClean="0"/>
                  <a:t>(non-linear least </a:t>
                </a:r>
                <a:r>
                  <a:rPr lang="en-US" sz="1500" i="1" dirty="0" err="1" smtClean="0"/>
                  <a:t>sqrs</a:t>
                </a:r>
                <a:r>
                  <a:rPr lang="en-US" sz="1500" i="1" dirty="0" smtClean="0"/>
                  <a:t> fit</a:t>
                </a:r>
                <a:r>
                  <a:rPr lang="en-US" sz="1600" i="1" dirty="0" smtClean="0"/>
                  <a:t>)</a:t>
                </a:r>
                <a:endParaRPr lang="en-US" sz="1600" dirty="0" smtClean="0"/>
              </a:p>
              <a:p>
                <a:pPr algn="ctr"/>
                <a:r>
                  <a:rPr lang="en-US" sz="1700" dirty="0" smtClean="0"/>
                  <a:t>and </a:t>
                </a:r>
                <a:r>
                  <a:rPr lang="en-US" sz="1700" b="1" i="1" dirty="0" smtClean="0"/>
                  <a:t>Gauss-Newton</a:t>
                </a:r>
              </a:p>
              <a:p>
                <a:pPr algn="ctr"/>
                <a:r>
                  <a:rPr lang="en-US" sz="1600" i="1" dirty="0" smtClean="0"/>
                  <a:t>(linear solution)</a:t>
                </a:r>
                <a:endParaRPr lang="en-US" sz="1600" dirty="0" smtClean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43000" y="3352800"/>
                <a:ext cx="3581400" cy="79930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</a:rPr>
                  <a:t>MAX DOAS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Measurements:</a:t>
                </a:r>
                <a:endParaRPr lang="en-US" b="1" dirty="0" smtClean="0">
                  <a:solidFill>
                    <a:srgbClr val="FF0000"/>
                  </a:solidFill>
                </a:endParaRPr>
              </a:p>
              <a:p>
                <a:pPr>
                  <a:buFont typeface="Arial" pitchFamily="34" charset="0"/>
                  <a:buChar char="•"/>
                </a:pPr>
                <a:r>
                  <a:rPr lang="en-US" b="1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l-GR" b="1" i="1" dirty="0" smtClean="0">
                    <a:solidFill>
                      <a:srgbClr val="0070C0"/>
                    </a:solidFill>
                  </a:rPr>
                  <a:t>Δ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SCD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(</a:t>
                </a:r>
                <a:r>
                  <a:rPr lang="el-GR" dirty="0" smtClean="0">
                    <a:solidFill>
                      <a:srgbClr val="0070C0"/>
                    </a:solidFill>
                  </a:rPr>
                  <a:t>λ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, SZA, RAA, VZA)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l-GR" b="1" i="1" dirty="0" smtClean="0">
                    <a:solidFill>
                      <a:srgbClr val="0070C0"/>
                    </a:solidFill>
                  </a:rPr>
                  <a:t>Δ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SCD Error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(</a:t>
                </a:r>
                <a:r>
                  <a:rPr lang="el-GR" dirty="0" smtClean="0">
                    <a:solidFill>
                      <a:srgbClr val="0070C0"/>
                    </a:solidFill>
                  </a:rPr>
                  <a:t>λ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, SZA, RAA, VZA)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143000" y="1295400"/>
                <a:ext cx="3581400" cy="1758461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C40000"/>
                    </a:solidFill>
                  </a:rPr>
                  <a:t>Forward Model simulation: 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b="1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Measurement Vector</a:t>
                </a:r>
              </a:p>
              <a:p>
                <a:pPr lvl="1"/>
                <a:r>
                  <a:rPr lang="el-GR" b="1" i="1" dirty="0" smtClean="0"/>
                  <a:t>Δ</a:t>
                </a:r>
                <a:r>
                  <a:rPr lang="en-US" b="1" i="1" dirty="0" smtClean="0"/>
                  <a:t>SCD (</a:t>
                </a:r>
                <a:r>
                  <a:rPr lang="el-GR" b="1" i="1" dirty="0" smtClean="0"/>
                  <a:t>λ</a:t>
                </a:r>
                <a:r>
                  <a:rPr lang="en-US" b="1" i="1" dirty="0" smtClean="0"/>
                  <a:t>, SZA, RAA, VZA)</a:t>
                </a:r>
                <a:endParaRPr lang="en-US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>
                  <a:buFont typeface="Arial" pitchFamily="34" charset="0"/>
                  <a:buChar char="•"/>
                </a:pPr>
                <a:r>
                  <a:rPr lang="en-US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Weighting Functions </a:t>
                </a:r>
              </a:p>
              <a:p>
                <a:pPr lvl="1"/>
                <a:r>
                  <a:rPr lang="en-US" b="1" i="1" dirty="0" smtClean="0"/>
                  <a:t>K </a:t>
                </a:r>
                <a:r>
                  <a:rPr lang="el-GR" b="1" i="1" baseline="30000" dirty="0" smtClean="0"/>
                  <a:t>Δ</a:t>
                </a:r>
                <a:r>
                  <a:rPr lang="en-US" b="1" i="1" baseline="30000" dirty="0" smtClean="0"/>
                  <a:t>SCD</a:t>
                </a:r>
                <a:r>
                  <a:rPr lang="en-US" b="1" i="1" dirty="0" smtClean="0"/>
                  <a:t>(</a:t>
                </a:r>
                <a:r>
                  <a:rPr lang="el-GR" b="1" i="1" dirty="0" smtClean="0"/>
                  <a:t>λ</a:t>
                </a:r>
                <a:r>
                  <a:rPr lang="en-US" b="1" i="1" dirty="0" smtClean="0"/>
                  <a:t>, SZA, RAA, VZA)</a:t>
                </a:r>
              </a:p>
              <a:p>
                <a:r>
                  <a:rPr lang="en-US" b="1" i="1" dirty="0" smtClean="0">
                    <a:solidFill>
                      <a:srgbClr val="3E77AA"/>
                    </a:solidFill>
                  </a:rPr>
                  <a:t>   On-line </a:t>
                </a:r>
                <a:r>
                  <a:rPr lang="en-US" b="1" i="1" dirty="0" smtClean="0">
                    <a:solidFill>
                      <a:srgbClr val="3E77AA"/>
                    </a:solidFill>
                  </a:rPr>
                  <a:t>simulation using    LIDORT v3.3 (Rob </a:t>
                </a:r>
                <a:r>
                  <a:rPr lang="en-US" b="1" i="1" dirty="0" err="1" smtClean="0">
                    <a:solidFill>
                      <a:srgbClr val="3E77AA"/>
                    </a:solidFill>
                  </a:rPr>
                  <a:t>Spurr</a:t>
                </a:r>
                <a:r>
                  <a:rPr lang="en-US" b="1" i="1" dirty="0" smtClean="0">
                    <a:solidFill>
                      <a:srgbClr val="3E77AA"/>
                    </a:solidFill>
                  </a:rPr>
                  <a:t>)</a:t>
                </a:r>
                <a:endParaRPr lang="en-US" dirty="0">
                  <a:solidFill>
                    <a:srgbClr val="3E77AA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43000" y="4352331"/>
                <a:ext cx="3581400" cy="79930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</a:rPr>
                  <a:t>A Priori: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Profile (</a:t>
                </a:r>
                <a:r>
                  <a:rPr lang="en-US" b="1" dirty="0" err="1" smtClean="0">
                    <a:solidFill>
                      <a:srgbClr val="0070C0"/>
                    </a:solidFill>
                  </a:rPr>
                  <a:t>x</a:t>
                </a:r>
                <a:r>
                  <a:rPr lang="en-US" b="1" baseline="-25000" dirty="0" err="1" smtClean="0">
                    <a:solidFill>
                      <a:srgbClr val="0070C0"/>
                    </a:solidFill>
                  </a:rPr>
                  <a:t>a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)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b="1" dirty="0" smtClean="0">
                    <a:solidFill>
                      <a:srgbClr val="0070C0"/>
                    </a:solidFill>
                  </a:rPr>
                  <a:t> Profile Error (S</a:t>
                </a:r>
                <a:r>
                  <a:rPr lang="en-US" b="1" baseline="-25000" dirty="0" smtClean="0">
                    <a:solidFill>
                      <a:srgbClr val="0070C0"/>
                    </a:solidFill>
                  </a:rPr>
                  <a:t>a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) </a:t>
                </a:r>
                <a:r>
                  <a:rPr lang="en-US" sz="1500" dirty="0" smtClean="0">
                    <a:solidFill>
                      <a:srgbClr val="0070C0"/>
                    </a:solidFill>
                  </a:rPr>
                  <a:t>(not used for LM)</a:t>
                </a:r>
                <a:endParaRPr lang="en-US" sz="1500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6" name="Elbow Connector 15"/>
              <p:cNvCxnSpPr>
                <a:stCxn id="15" idx="3"/>
                <a:endCxn id="12" idx="1"/>
              </p:cNvCxnSpPr>
              <p:nvPr/>
            </p:nvCxnSpPr>
            <p:spPr>
              <a:xfrm flipV="1">
                <a:off x="4724399" y="2149480"/>
                <a:ext cx="1219201" cy="2602501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bg2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lbow Connector 18"/>
              <p:cNvCxnSpPr>
                <a:stCxn id="13" idx="3"/>
                <a:endCxn id="12" idx="1"/>
              </p:cNvCxnSpPr>
              <p:nvPr/>
            </p:nvCxnSpPr>
            <p:spPr>
              <a:xfrm flipV="1">
                <a:off x="4724399" y="2149480"/>
                <a:ext cx="1219201" cy="1602970"/>
              </a:xfrm>
              <a:prstGeom prst="bentConnector3">
                <a:avLst>
                  <a:gd name="adj1" fmla="val 50000"/>
                </a:avLst>
              </a:prstGeom>
              <a:ln w="31750">
                <a:solidFill>
                  <a:schemeClr val="bg2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4724400" y="1981200"/>
                <a:ext cx="1219200" cy="158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4724400" y="1817132"/>
                <a:ext cx="1219200" cy="1588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4800600" y="1524000"/>
                <a:ext cx="1144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</a:rPr>
                  <a:t>Profile x</a:t>
                </a:r>
                <a:r>
                  <a:rPr lang="en-US" b="1" i="1" baseline="-25000" dirty="0" smtClean="0">
                    <a:solidFill>
                      <a:schemeClr val="bg1"/>
                    </a:solidFill>
                  </a:rPr>
                  <a:t>i</a:t>
                </a:r>
                <a:endParaRPr lang="en-US" b="1" i="1" baseline="-25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3" name="Straight Arrow Connector 22"/>
              <p:cNvCxnSpPr>
                <a:stCxn id="12" idx="2"/>
                <a:endCxn id="24" idx="0"/>
              </p:cNvCxnSpPr>
              <p:nvPr/>
            </p:nvCxnSpPr>
            <p:spPr>
              <a:xfrm rot="5400000">
                <a:off x="6559645" y="3530515"/>
                <a:ext cx="1053911" cy="1588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867400" y="4057471"/>
                <a:ext cx="2438400" cy="120032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Retrieval Results: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b="1" i="1" dirty="0" smtClean="0"/>
                  <a:t> Profile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b="1" i="1" dirty="0"/>
                  <a:t> </a:t>
                </a:r>
                <a:r>
                  <a:rPr lang="en-US" b="1" i="1" dirty="0" smtClean="0"/>
                  <a:t>Best Fit </a:t>
                </a:r>
                <a:r>
                  <a:rPr lang="el-GR" b="1" i="1" dirty="0" smtClean="0"/>
                  <a:t>Δ</a:t>
                </a:r>
                <a:r>
                  <a:rPr lang="en-US" b="1" i="1" dirty="0" smtClean="0"/>
                  <a:t>SCD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b="1" i="1" dirty="0" smtClean="0"/>
                  <a:t> Covariance Matrix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MAX-DOAS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/>
              <a:t>SCD and errors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162300" y="2362200"/>
            <a:ext cx="3276600" cy="6096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C40000"/>
                </a:solidFill>
                <a:latin typeface="+mj-lt"/>
              </a:rPr>
              <a:t>WinDOAS</a:t>
            </a:r>
            <a:r>
              <a:rPr lang="en-US" b="1" dirty="0" smtClean="0">
                <a:solidFill>
                  <a:srgbClr val="C40000"/>
                </a:solidFill>
                <a:latin typeface="+mj-lt"/>
              </a:rPr>
              <a:t> (BIRA)</a:t>
            </a:r>
            <a:endParaRPr lang="en-US" b="1" dirty="0">
              <a:solidFill>
                <a:srgbClr val="C40000"/>
              </a:solidFill>
              <a:latin typeface="+mj-lt"/>
            </a:endParaRPr>
          </a:p>
        </p:txBody>
      </p:sp>
      <p:sp>
        <p:nvSpPr>
          <p:cNvPr id="29" name="Rounded Rectangle 28"/>
          <p:cNvSpPr>
            <a:spLocks noChangeAspect="1"/>
          </p:cNvSpPr>
          <p:nvPr/>
        </p:nvSpPr>
        <p:spPr>
          <a:xfrm>
            <a:off x="3154680" y="1143000"/>
            <a:ext cx="3291840" cy="83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rPr>
              <a:t>MFDOAS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rPr>
              <a:t>spectra corrected for dark, flat field, stray light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rPr>
              <a:t>Absorption cross sections</a:t>
            </a:r>
            <a:endParaRPr lang="en-US" dirty="0" smtClean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73" name="Elbow Connector 72"/>
          <p:cNvCxnSpPr>
            <a:stCxn id="29" idx="2"/>
            <a:endCxn id="27" idx="0"/>
          </p:cNvCxnSpPr>
          <p:nvPr/>
        </p:nvCxnSpPr>
        <p:spPr>
          <a:xfrm rot="5400000">
            <a:off x="4610100" y="2171700"/>
            <a:ext cx="381000" cy="1588"/>
          </a:xfrm>
          <a:prstGeom prst="bentConnector3">
            <a:avLst>
              <a:gd name="adj1" fmla="val 50000"/>
            </a:avLst>
          </a:prstGeom>
          <a:ln w="28575">
            <a:solidFill>
              <a:srgbClr val="94C6D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ounded Rectangle 148"/>
          <p:cNvSpPr/>
          <p:nvPr/>
        </p:nvSpPr>
        <p:spPr>
          <a:xfrm>
            <a:off x="5638800" y="3733800"/>
            <a:ext cx="3124200" cy="914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Δ</a:t>
            </a: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SCD error =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statistical calculated by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WinDOAS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609600" y="3733800"/>
            <a:ext cx="3124200" cy="914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Trace gas </a:t>
            </a:r>
            <a:r>
              <a:rPr lang="el-G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Δ</a:t>
            </a: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SCD</a:t>
            </a:r>
            <a:endParaRPr lang="en-US" dirty="0" smtClean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r>
              <a:rPr lang="el-G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Δ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SCD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at VZA</a:t>
            </a:r>
            <a:endParaRPr lang="en-US" i="1" baseline="-25000" dirty="0" smtClean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44" name="Elbow Connector 43"/>
          <p:cNvCxnSpPr>
            <a:stCxn id="27" idx="2"/>
            <a:endCxn id="163" idx="0"/>
          </p:cNvCxnSpPr>
          <p:nvPr/>
        </p:nvCxnSpPr>
        <p:spPr>
          <a:xfrm rot="5400000">
            <a:off x="3105150" y="2038350"/>
            <a:ext cx="762000" cy="2628900"/>
          </a:xfrm>
          <a:prstGeom prst="bentConnector3">
            <a:avLst>
              <a:gd name="adj1" fmla="val 50000"/>
            </a:avLst>
          </a:prstGeom>
          <a:ln w="28575">
            <a:solidFill>
              <a:srgbClr val="94C6D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27" idx="2"/>
            <a:endCxn id="149" idx="0"/>
          </p:cNvCxnSpPr>
          <p:nvPr/>
        </p:nvCxnSpPr>
        <p:spPr>
          <a:xfrm rot="16200000" flipH="1">
            <a:off x="5619750" y="2152650"/>
            <a:ext cx="762000" cy="2400300"/>
          </a:xfrm>
          <a:prstGeom prst="bentConnector3">
            <a:avLst>
              <a:gd name="adj1" fmla="val 50000"/>
            </a:avLst>
          </a:prstGeom>
          <a:ln w="28575">
            <a:solidFill>
              <a:srgbClr val="94C6D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5638800" y="4953000"/>
            <a:ext cx="3124200" cy="12192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Δ</a:t>
            </a: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SCD error covariance matrix = S</a:t>
            </a:r>
            <a:r>
              <a:rPr lang="en-US" b="1" baseline="-25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diagonal elements: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l-G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Δ</a:t>
            </a: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SCD </a:t>
            </a: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error)</a:t>
            </a:r>
            <a:r>
              <a:rPr lang="en-US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</a:t>
            </a:r>
            <a:endParaRPr lang="en-US" baseline="30000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56" name="Elbow Connector 55"/>
          <p:cNvCxnSpPr>
            <a:stCxn id="149" idx="2"/>
            <a:endCxn id="55" idx="0"/>
          </p:cNvCxnSpPr>
          <p:nvPr/>
        </p:nvCxnSpPr>
        <p:spPr>
          <a:xfrm rot="5400000">
            <a:off x="7048500" y="4800600"/>
            <a:ext cx="304800" cy="1588"/>
          </a:xfrm>
          <a:prstGeom prst="bentConnector3">
            <a:avLst>
              <a:gd name="adj1" fmla="val 50000"/>
            </a:avLst>
          </a:prstGeom>
          <a:ln w="28575">
            <a:solidFill>
              <a:srgbClr val="94C6D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Straight Arrow Connector 167"/>
          <p:cNvCxnSpPr/>
          <p:nvPr/>
        </p:nvCxnSpPr>
        <p:spPr>
          <a:xfrm>
            <a:off x="4343400" y="5943600"/>
            <a:ext cx="1143000" cy="1588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Forward Model: WF and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/>
              <a:t>SCD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410200" y="1143000"/>
            <a:ext cx="3276600" cy="990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40000"/>
                </a:solidFill>
                <a:latin typeface="+mj-lt"/>
              </a:rPr>
              <a:t>LIDORT v 3.3</a:t>
            </a:r>
          </a:p>
          <a:p>
            <a:pPr algn="ctr"/>
            <a:r>
              <a:rPr lang="en-US" b="1" dirty="0" smtClean="0">
                <a:solidFill>
                  <a:srgbClr val="C40000"/>
                </a:solidFill>
                <a:latin typeface="+mj-lt"/>
              </a:rPr>
              <a:t>(fast analytical calculation of intensity WFs) on-line</a:t>
            </a:r>
            <a:endParaRPr lang="en-US" b="1" dirty="0">
              <a:solidFill>
                <a:srgbClr val="C40000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3400" y="2590800"/>
            <a:ext cx="38100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Aerosols: extinction profile, single scattering albedo and  asymmetry factor at </a:t>
            </a:r>
            <a:r>
              <a:rPr lang="el-GR" dirty="0" smtClean="0">
                <a:latin typeface="+mj-lt"/>
                <a:cs typeface="Times New Roman"/>
              </a:rPr>
              <a:t>λ</a:t>
            </a:r>
            <a:r>
              <a:rPr lang="en-US" dirty="0" smtClean="0">
                <a:latin typeface="+mj-lt"/>
                <a:cs typeface="Times New Roman"/>
              </a:rPr>
              <a:t> (AERONET, O</a:t>
            </a:r>
            <a:r>
              <a:rPr lang="en-US" baseline="-25000" dirty="0" smtClean="0">
                <a:latin typeface="+mj-lt"/>
                <a:cs typeface="Times New Roman"/>
              </a:rPr>
              <a:t>4</a:t>
            </a:r>
            <a:r>
              <a:rPr lang="en-US" dirty="0" smtClean="0">
                <a:latin typeface="+mj-lt"/>
                <a:cs typeface="Times New Roman"/>
              </a:rPr>
              <a:t> measurements)</a:t>
            </a:r>
            <a:endParaRPr lang="en-US" dirty="0" smtClean="0">
              <a:latin typeface="+mj-lt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71502" y="1066800"/>
            <a:ext cx="37719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Daily T, P profile (</a:t>
            </a:r>
            <a:r>
              <a:rPr lang="en-US" dirty="0" err="1" smtClean="0">
                <a:latin typeface="+mj-lt"/>
              </a:rPr>
              <a:t>radiosondings</a:t>
            </a:r>
            <a:r>
              <a:rPr lang="en-US" dirty="0" smtClean="0">
                <a:latin typeface="+mj-lt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33400" y="1600200"/>
            <a:ext cx="3810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Ozone profile (climatology) and T dependent absorption cross section at </a:t>
            </a:r>
            <a:r>
              <a:rPr lang="el-GR" dirty="0" smtClean="0">
                <a:latin typeface="+mj-lt"/>
                <a:cs typeface="Times New Roman"/>
              </a:rPr>
              <a:t>λ</a:t>
            </a:r>
            <a:r>
              <a:rPr lang="en-US" dirty="0" smtClean="0">
                <a:latin typeface="+mj-lt"/>
              </a:rPr>
              <a:t> (</a:t>
            </a:r>
            <a:r>
              <a:rPr lang="en-US" dirty="0" err="1" smtClean="0">
                <a:latin typeface="+mj-lt"/>
              </a:rPr>
              <a:t>Bogumil</a:t>
            </a:r>
            <a:r>
              <a:rPr lang="en-US" dirty="0" smtClean="0">
                <a:latin typeface="+mj-lt"/>
              </a:rPr>
              <a:t> et al., 2003)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33400" y="5334000"/>
            <a:ext cx="3810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A priori VMR </a:t>
            </a:r>
            <a:r>
              <a:rPr lang="en-US" dirty="0" smtClean="0">
                <a:latin typeface="+mj-lt"/>
              </a:rPr>
              <a:t>profiles and T- dependent absorption cross sections at </a:t>
            </a:r>
            <a:r>
              <a:rPr lang="el-GR" dirty="0" smtClean="0">
                <a:latin typeface="+mj-lt"/>
                <a:cs typeface="Times New Roman"/>
              </a:rPr>
              <a:t>λ</a:t>
            </a:r>
            <a:r>
              <a:rPr lang="en-US" dirty="0" smtClean="0">
                <a:latin typeface="+mj-lt"/>
              </a:rPr>
              <a:t> (NO</a:t>
            </a:r>
            <a:r>
              <a:rPr lang="en-US" baseline="-25000" dirty="0" smtClean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Vandaele</a:t>
            </a:r>
            <a:r>
              <a:rPr lang="en-US" dirty="0" smtClean="0">
                <a:latin typeface="+mj-lt"/>
              </a:rPr>
              <a:t> et al)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33400" y="3886200"/>
            <a:ext cx="3810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Surface albedo </a:t>
            </a:r>
            <a:r>
              <a:rPr lang="en-US" dirty="0" smtClean="0"/>
              <a:t>at </a:t>
            </a:r>
            <a:r>
              <a:rPr lang="el-GR" dirty="0" smtClean="0">
                <a:cs typeface="Times New Roman"/>
              </a:rPr>
              <a:t>λ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(0.05)</a:t>
            </a:r>
            <a:endParaRPr lang="en-US" dirty="0" smtClean="0"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33400" y="4343400"/>
            <a:ext cx="3810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Solar zenith angle, relative azimuth angle, elevation viewing angle</a:t>
            </a:r>
          </a:p>
        </p:txBody>
      </p:sp>
      <p:cxnSp>
        <p:nvCxnSpPr>
          <p:cNvPr id="45" name="Elbow Connector 44"/>
          <p:cNvCxnSpPr>
            <a:stCxn id="32" idx="3"/>
            <a:endCxn id="27" idx="1"/>
          </p:cNvCxnSpPr>
          <p:nvPr/>
        </p:nvCxnSpPr>
        <p:spPr>
          <a:xfrm flipV="1">
            <a:off x="4343400" y="1638300"/>
            <a:ext cx="1066800" cy="422910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33" idx="3"/>
            <a:endCxn id="27" idx="1"/>
          </p:cNvCxnSpPr>
          <p:nvPr/>
        </p:nvCxnSpPr>
        <p:spPr>
          <a:xfrm flipV="1">
            <a:off x="4343400" y="1638300"/>
            <a:ext cx="1066800" cy="243840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34" idx="3"/>
            <a:endCxn id="27" idx="1"/>
          </p:cNvCxnSpPr>
          <p:nvPr/>
        </p:nvCxnSpPr>
        <p:spPr>
          <a:xfrm flipV="1">
            <a:off x="4343400" y="1638300"/>
            <a:ext cx="1066800" cy="316230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28" idx="3"/>
            <a:endCxn id="27" idx="1"/>
          </p:cNvCxnSpPr>
          <p:nvPr/>
        </p:nvCxnSpPr>
        <p:spPr>
          <a:xfrm flipV="1">
            <a:off x="4343400" y="1638300"/>
            <a:ext cx="1066800" cy="156210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30" idx="3"/>
            <a:endCxn id="27" idx="1"/>
          </p:cNvCxnSpPr>
          <p:nvPr/>
        </p:nvCxnSpPr>
        <p:spPr>
          <a:xfrm flipV="1">
            <a:off x="4343400" y="1638300"/>
            <a:ext cx="1066800" cy="41910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29" idx="3"/>
            <a:endCxn id="27" idx="1"/>
          </p:cNvCxnSpPr>
          <p:nvPr/>
        </p:nvCxnSpPr>
        <p:spPr>
          <a:xfrm>
            <a:off x="4343400" y="1295400"/>
            <a:ext cx="1066800" cy="34290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ounded Rectangle 147"/>
          <p:cNvSpPr/>
          <p:nvPr/>
        </p:nvSpPr>
        <p:spPr>
          <a:xfrm>
            <a:off x="5486400" y="2667000"/>
            <a:ext cx="3124200" cy="91440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Box AMFs calculation from intensity WF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486400" y="4038600"/>
            <a:ext cx="3124200" cy="91440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WF</a:t>
            </a:r>
            <a:r>
              <a:rPr lang="el-GR" b="1" baseline="-25000" dirty="0" smtClean="0">
                <a:solidFill>
                  <a:srgbClr val="0070C0"/>
                </a:solidFill>
              </a:rPr>
              <a:t>Δ</a:t>
            </a:r>
            <a:r>
              <a:rPr lang="en-US" b="1" baseline="-25000" dirty="0" smtClean="0">
                <a:solidFill>
                  <a:srgbClr val="0070C0"/>
                </a:solidFill>
              </a:rPr>
              <a:t>SCD</a:t>
            </a:r>
            <a:r>
              <a:rPr lang="el-GR" b="1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calculation from box AMFs and air density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51" name="Straight Arrow Connector 150"/>
          <p:cNvCxnSpPr>
            <a:stCxn id="27" idx="2"/>
            <a:endCxn id="148" idx="0"/>
          </p:cNvCxnSpPr>
          <p:nvPr/>
        </p:nvCxnSpPr>
        <p:spPr>
          <a:xfrm rot="5400000">
            <a:off x="6781800" y="2400300"/>
            <a:ext cx="533400" cy="1588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8" idx="2"/>
            <a:endCxn id="149" idx="0"/>
          </p:cNvCxnSpPr>
          <p:nvPr/>
        </p:nvCxnSpPr>
        <p:spPr>
          <a:xfrm rot="5400000">
            <a:off x="6819900" y="3810000"/>
            <a:ext cx="457200" cy="1588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62"/>
          <p:cNvSpPr/>
          <p:nvPr/>
        </p:nvSpPr>
        <p:spPr>
          <a:xfrm>
            <a:off x="5486400" y="5410200"/>
            <a:ext cx="3124200" cy="91440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Trace gas </a:t>
            </a:r>
            <a:r>
              <a:rPr lang="el-GR" b="1" dirty="0" smtClean="0">
                <a:solidFill>
                  <a:srgbClr val="0070C0"/>
                </a:solidFill>
              </a:rPr>
              <a:t>Δ</a:t>
            </a:r>
            <a:r>
              <a:rPr lang="en-US" b="1" dirty="0" smtClean="0">
                <a:solidFill>
                  <a:srgbClr val="0070C0"/>
                </a:solidFill>
              </a:rPr>
              <a:t>SCD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calculation </a:t>
            </a:r>
          </a:p>
          <a:p>
            <a:pPr algn="ctr"/>
            <a:r>
              <a:rPr lang="el-GR" dirty="0" smtClean="0">
                <a:solidFill>
                  <a:srgbClr val="0070C0"/>
                </a:solidFill>
              </a:rPr>
              <a:t>Δ</a:t>
            </a:r>
            <a:r>
              <a:rPr lang="en-US" dirty="0" smtClean="0">
                <a:solidFill>
                  <a:srgbClr val="0070C0"/>
                </a:solidFill>
              </a:rPr>
              <a:t>SCD = </a:t>
            </a:r>
            <a:r>
              <a:rPr lang="x-none" smtClean="0">
                <a:solidFill>
                  <a:srgbClr val="0070C0"/>
                </a:solidFill>
                <a:latin typeface="+mj-lt"/>
                <a:cs typeface="Arial"/>
              </a:rPr>
              <a:t>Σ</a:t>
            </a:r>
            <a:r>
              <a:rPr lang="en-US" dirty="0" smtClean="0">
                <a:solidFill>
                  <a:srgbClr val="0070C0"/>
                </a:solidFill>
                <a:latin typeface="+mj-lt"/>
                <a:cs typeface="Arial"/>
              </a:rPr>
              <a:t>(VMR </a:t>
            </a:r>
            <a:r>
              <a:rPr lang="en-US" dirty="0" smtClean="0">
                <a:solidFill>
                  <a:srgbClr val="0070C0"/>
                </a:solidFill>
                <a:latin typeface="+mj-lt"/>
                <a:cs typeface="Arial"/>
                <a:sym typeface="Symbol"/>
              </a:rPr>
              <a:t> </a:t>
            </a:r>
            <a:r>
              <a:rPr lang="en-US" dirty="0" smtClean="0">
                <a:solidFill>
                  <a:srgbClr val="0070C0"/>
                </a:solidFill>
              </a:rPr>
              <a:t>WF</a:t>
            </a:r>
            <a:r>
              <a:rPr lang="el-GR" baseline="-25000" dirty="0" smtClean="0">
                <a:solidFill>
                  <a:srgbClr val="0070C0"/>
                </a:solidFill>
              </a:rPr>
              <a:t>Δ</a:t>
            </a:r>
            <a:r>
              <a:rPr lang="en-US" baseline="-25000" dirty="0" smtClean="0">
                <a:solidFill>
                  <a:srgbClr val="0070C0"/>
                </a:solidFill>
              </a:rPr>
              <a:t>SCD</a:t>
            </a:r>
            <a:r>
              <a:rPr lang="el-GR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+mj-lt"/>
                <a:cs typeface="Arial"/>
              </a:rPr>
              <a:t>)</a:t>
            </a:r>
            <a:r>
              <a:rPr lang="en-US" i="1" baseline="-25000" dirty="0" err="1" smtClean="0">
                <a:solidFill>
                  <a:srgbClr val="0070C0"/>
                </a:solidFill>
                <a:latin typeface="+mj-lt"/>
                <a:cs typeface="Arial"/>
              </a:rPr>
              <a:t>i</a:t>
            </a:r>
            <a:endParaRPr lang="en-US" i="1" baseline="-25000" dirty="0" smtClean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64" name="Straight Arrow Connector 163"/>
          <p:cNvCxnSpPr>
            <a:stCxn id="149" idx="2"/>
            <a:endCxn id="163" idx="0"/>
          </p:cNvCxnSpPr>
          <p:nvPr/>
        </p:nvCxnSpPr>
        <p:spPr>
          <a:xfrm rot="5400000">
            <a:off x="6819900" y="5181600"/>
            <a:ext cx="457200" cy="1588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priori profile and S</a:t>
            </a:r>
            <a:r>
              <a:rPr lang="en-US" baseline="-25000" dirty="0" smtClean="0"/>
              <a:t>a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200" y="1905001"/>
            <a:ext cx="3810000" cy="424731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b="1" i="1" dirty="0" smtClean="0"/>
          </a:p>
          <a:p>
            <a:pPr>
              <a:buFont typeface="Arial" pitchFamily="34" charset="0"/>
              <a:buChar char="•"/>
            </a:pPr>
            <a:r>
              <a:rPr lang="en-US" b="1" i="1" dirty="0" smtClean="0"/>
              <a:t> exponential: 0.02 ext </a:t>
            </a:r>
            <a:r>
              <a:rPr lang="en-US" b="1" i="1" dirty="0" err="1" smtClean="0"/>
              <a:t>coef</a:t>
            </a:r>
            <a:r>
              <a:rPr lang="en-US" b="1" i="1" dirty="0" smtClean="0"/>
              <a:t>. at </a:t>
            </a:r>
            <a:r>
              <a:rPr lang="en-US" b="1" i="1" dirty="0" smtClean="0"/>
              <a:t>surface, </a:t>
            </a:r>
            <a:r>
              <a:rPr lang="en-US" b="1" i="1" dirty="0" smtClean="0"/>
              <a:t>scale height: 3 km</a:t>
            </a:r>
            <a:endParaRPr lang="en-US" b="1" i="1" dirty="0" smtClean="0"/>
          </a:p>
          <a:p>
            <a:pPr>
              <a:buFont typeface="Arial" pitchFamily="34" charset="0"/>
              <a:buChar char="•"/>
            </a:pPr>
            <a:endParaRPr lang="en-US" b="1" i="1" dirty="0" smtClean="0"/>
          </a:p>
          <a:p>
            <a:pPr>
              <a:buFont typeface="Arial" pitchFamily="34" charset="0"/>
              <a:buChar char="•"/>
            </a:pPr>
            <a:r>
              <a:rPr lang="en-US" b="1" i="1" dirty="0" smtClean="0"/>
              <a:t> S</a:t>
            </a:r>
            <a:r>
              <a:rPr lang="en-US" b="1" i="1" baseline="-25000" dirty="0" smtClean="0"/>
              <a:t>a</a:t>
            </a:r>
            <a:r>
              <a:rPr lang="en-US" b="1" i="1" dirty="0" smtClean="0"/>
              <a:t>: </a:t>
            </a:r>
            <a:r>
              <a:rPr lang="en-US" b="1" i="1" dirty="0" smtClean="0">
                <a:solidFill>
                  <a:srgbClr val="00B050"/>
                </a:solidFill>
              </a:rPr>
              <a:t>diagonal elements </a:t>
            </a:r>
            <a:r>
              <a:rPr lang="en-US" b="1" i="1" dirty="0" smtClean="0"/>
              <a:t>= </a:t>
            </a:r>
          </a:p>
          <a:p>
            <a:pPr lvl="1"/>
            <a:r>
              <a:rPr lang="en-US" b="1" i="1" dirty="0" smtClean="0"/>
              <a:t>(1 </a:t>
            </a:r>
            <a:r>
              <a:rPr lang="en-US" b="1" i="1" dirty="0" smtClean="0"/>
              <a:t>* profile </a:t>
            </a:r>
            <a:r>
              <a:rPr lang="en-US" b="1" i="1" dirty="0" smtClean="0"/>
              <a:t>OD)</a:t>
            </a:r>
            <a:r>
              <a:rPr lang="en-US" b="1" i="1" baseline="30000" dirty="0" smtClean="0"/>
              <a:t>2</a:t>
            </a:r>
            <a:r>
              <a:rPr lang="en-US" b="1" i="1" dirty="0" smtClean="0"/>
              <a:t>  </a:t>
            </a:r>
            <a:r>
              <a:rPr lang="en-US" b="1" i="1" dirty="0" smtClean="0"/>
              <a:t>or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Off-diagonal </a:t>
            </a:r>
            <a:r>
              <a:rPr lang="en-US" b="1" i="1" dirty="0" smtClean="0">
                <a:solidFill>
                  <a:srgbClr val="00B050"/>
                </a:solidFill>
              </a:rPr>
              <a:t>elements </a:t>
            </a:r>
            <a:r>
              <a:rPr lang="en-US" b="1" i="1" dirty="0" smtClean="0"/>
              <a:t>= </a:t>
            </a:r>
          </a:p>
          <a:p>
            <a:pPr lvl="1"/>
            <a:r>
              <a:rPr lang="en-US" b="1" i="1" dirty="0" smtClean="0"/>
              <a:t>Gauss.  with correlation length </a:t>
            </a:r>
            <a:r>
              <a:rPr lang="en-US" b="1" i="1" dirty="0" smtClean="0"/>
              <a:t>0.1km</a:t>
            </a:r>
          </a:p>
          <a:p>
            <a:pPr lvl="1"/>
            <a:endParaRPr lang="en-US" b="1" i="1" dirty="0" smtClean="0"/>
          </a:p>
          <a:p>
            <a:pPr lvl="1"/>
            <a:r>
              <a:rPr lang="en-US" b="1" i="1" dirty="0" smtClean="0">
                <a:solidFill>
                  <a:schemeClr val="tx1">
                    <a:lumMod val="50000"/>
                  </a:schemeClr>
                </a:solidFill>
              </a:rPr>
              <a:t>Still under construction: retrieval is bias to high aerosol loading around </a:t>
            </a:r>
          </a:p>
          <a:p>
            <a:pPr lvl="1"/>
            <a:r>
              <a:rPr lang="en-US" b="1" i="1" dirty="0" smtClean="0">
                <a:solidFill>
                  <a:schemeClr val="tx1">
                    <a:lumMod val="50000"/>
                  </a:schemeClr>
                </a:solidFill>
              </a:rPr>
              <a:t>3-4 km. </a:t>
            </a:r>
            <a:endParaRPr lang="en-US" b="1" i="1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81600" y="1905001"/>
            <a:ext cx="3581400" cy="424731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i="1" dirty="0" smtClean="0"/>
          </a:p>
          <a:p>
            <a:pPr>
              <a:buFont typeface="Arial" pitchFamily="34" charset="0"/>
              <a:buChar char="•"/>
            </a:pPr>
            <a:r>
              <a:rPr lang="en-US" b="1" i="1" dirty="0" smtClean="0"/>
              <a:t> </a:t>
            </a:r>
            <a:r>
              <a:rPr lang="en-US" b="1" i="1" dirty="0" smtClean="0"/>
              <a:t>regional chemical model estimations if available (e.g. AIRPACT-3 for Pacific North-west)</a:t>
            </a:r>
          </a:p>
          <a:p>
            <a:pPr>
              <a:buFont typeface="Arial" pitchFamily="34" charset="0"/>
              <a:buChar char="•"/>
            </a:pPr>
            <a:r>
              <a:rPr lang="en-US" b="1" i="1" dirty="0" smtClean="0"/>
              <a:t> </a:t>
            </a:r>
            <a:r>
              <a:rPr lang="en-US" b="1" i="1" dirty="0" smtClean="0"/>
              <a:t>linear: 1 ppb at surface, 0.01 ppb at 4km </a:t>
            </a:r>
          </a:p>
          <a:p>
            <a:pPr>
              <a:buFont typeface="Arial" pitchFamily="34" charset="0"/>
              <a:buChar char="•"/>
            </a:pPr>
            <a:endParaRPr lang="en-US" b="1" i="1" dirty="0" smtClean="0"/>
          </a:p>
          <a:p>
            <a:pPr>
              <a:buFont typeface="Arial" pitchFamily="34" charset="0"/>
              <a:buChar char="•"/>
            </a:pPr>
            <a:r>
              <a:rPr lang="en-US" b="1" i="1" dirty="0" smtClean="0"/>
              <a:t> S</a:t>
            </a:r>
            <a:r>
              <a:rPr lang="en-US" b="1" i="1" baseline="-25000" dirty="0" smtClean="0"/>
              <a:t>a</a:t>
            </a:r>
            <a:r>
              <a:rPr lang="en-US" b="1" i="1" dirty="0" smtClean="0"/>
              <a:t>: </a:t>
            </a:r>
            <a:r>
              <a:rPr lang="en-US" b="1" i="1" dirty="0" smtClean="0">
                <a:solidFill>
                  <a:srgbClr val="00B050"/>
                </a:solidFill>
              </a:rPr>
              <a:t>diagonal elements </a:t>
            </a:r>
            <a:r>
              <a:rPr lang="en-US" b="1" i="1" dirty="0" smtClean="0"/>
              <a:t>= </a:t>
            </a:r>
          </a:p>
          <a:p>
            <a:pPr lvl="1"/>
            <a:r>
              <a:rPr lang="en-US" b="1" i="1" dirty="0" smtClean="0"/>
              <a:t>(0.8 * profile VMR)</a:t>
            </a:r>
            <a:r>
              <a:rPr lang="en-US" b="1" i="1" baseline="30000" dirty="0" smtClean="0"/>
              <a:t>2</a:t>
            </a:r>
            <a:r>
              <a:rPr lang="en-US" b="1" i="1" dirty="0" smtClean="0"/>
              <a:t>  or</a:t>
            </a:r>
          </a:p>
          <a:p>
            <a:pPr lvl="1"/>
            <a:r>
              <a:rPr lang="en-US" b="1" i="1" dirty="0" smtClean="0">
                <a:sym typeface="Symbol"/>
              </a:rPr>
              <a:t></a:t>
            </a:r>
            <a:r>
              <a:rPr lang="en-US" b="1" i="1" baseline="30000" dirty="0" smtClean="0">
                <a:sym typeface="Symbol"/>
              </a:rPr>
              <a:t>2</a:t>
            </a:r>
            <a:r>
              <a:rPr lang="en-US" b="1" i="1" dirty="0" smtClean="0">
                <a:sym typeface="Symbol"/>
              </a:rPr>
              <a:t> of monthly model runs;</a:t>
            </a:r>
            <a:endParaRPr lang="en-US" b="1" i="1" dirty="0" smtClean="0"/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Off-diagonal elements </a:t>
            </a:r>
            <a:r>
              <a:rPr lang="en-US" b="1" i="1" dirty="0" smtClean="0"/>
              <a:t>= </a:t>
            </a:r>
          </a:p>
          <a:p>
            <a:pPr lvl="1"/>
            <a:r>
              <a:rPr lang="en-US" b="1" i="1" dirty="0" smtClean="0"/>
              <a:t>Gauss.  </a:t>
            </a:r>
            <a:r>
              <a:rPr lang="en-US" b="1" i="1" dirty="0" smtClean="0"/>
              <a:t>w</a:t>
            </a:r>
            <a:r>
              <a:rPr lang="en-US" b="1" i="1" dirty="0" smtClean="0"/>
              <a:t>ith correlation length 0.1km</a:t>
            </a:r>
          </a:p>
          <a:p>
            <a:pPr lvl="1"/>
            <a:endParaRPr lang="en-US" b="1" i="1" dirty="0" smtClean="0"/>
          </a:p>
        </p:txBody>
      </p:sp>
      <p:sp>
        <p:nvSpPr>
          <p:cNvPr id="18" name="Rounded Rectangle 17"/>
          <p:cNvSpPr/>
          <p:nvPr/>
        </p:nvSpPr>
        <p:spPr>
          <a:xfrm>
            <a:off x="5181600" y="1371600"/>
            <a:ext cx="3581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NO</a:t>
            </a:r>
            <a:r>
              <a:rPr lang="en-US" sz="3000" baseline="-25000" dirty="0" smtClean="0"/>
              <a:t>2</a:t>
            </a:r>
            <a:endParaRPr lang="en-US" sz="3000" baseline="-25000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838200" y="1371600"/>
            <a:ext cx="3810000" cy="457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Aerosols</a:t>
            </a: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0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Sensitivity to </a:t>
            </a:r>
            <a:br>
              <a:rPr lang="en-US" dirty="0" smtClean="0"/>
            </a:br>
            <a:r>
              <a:rPr lang="en-US" dirty="0" smtClean="0"/>
              <a:t>Vertical VMR profile: </a:t>
            </a:r>
            <a:br>
              <a:rPr lang="en-US" dirty="0" smtClean="0"/>
            </a:br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VMR profile: Simulations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33402" y="1143000"/>
            <a:ext cx="79629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T, P profile: US standard atmosphere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33400" y="1752600"/>
            <a:ext cx="8001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70C0"/>
                </a:solidFill>
                <a:latin typeface="+mj-lt"/>
              </a:rPr>
              <a:t>Ozone profile (climatology) for June at lat: 29.4°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</a:rPr>
              <a:t>Ozone T dependent absorption cross section (</a:t>
            </a:r>
            <a:r>
              <a:rPr lang="en-US" dirty="0" err="1" smtClean="0">
                <a:solidFill>
                  <a:srgbClr val="0070C0"/>
                </a:solidFill>
                <a:latin typeface="+mj-lt"/>
              </a:rPr>
              <a:t>Bogumil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et al., 2003)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</a:rPr>
              <a:t>Interpolation to the T profile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33400" y="5181600"/>
            <a:ext cx="80010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  <a:latin typeface="Times New Roman" pitchFamily="18" charset="0"/>
                <a:cs typeface="Times New Roman" pitchFamily="18" charset="0"/>
              </a:rPr>
              <a:t>Trace gas VMR profiles: varying on 100m grid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</a:p>
          <a:p>
            <a:r>
              <a:rPr lang="en-US" dirty="0" smtClean="0">
                <a:solidFill>
                  <a:srgbClr val="C40000"/>
                </a:solidFill>
                <a:latin typeface="Times New Roman" pitchFamily="18" charset="0"/>
                <a:cs typeface="Times New Roman" pitchFamily="18" charset="0"/>
              </a:rPr>
              <a:t>Simulated </a:t>
            </a:r>
            <a:r>
              <a:rPr lang="el-GR" dirty="0" smtClean="0">
                <a:solidFill>
                  <a:srgbClr val="C4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Times New Roman" pitchFamily="18" charset="0"/>
                <a:cs typeface="Times New Roman" pitchFamily="18" charset="0"/>
              </a:rPr>
              <a:t>SDC with and without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(Gaussian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noise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33400" y="3886200"/>
            <a:ext cx="8001000" cy="1143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+mj-lt"/>
              </a:rPr>
              <a:t>Solar zenith angle: 20</a:t>
            </a:r>
            <a:r>
              <a:rPr lang="en-US" dirty="0" smtClean="0"/>
              <a:t>°</a:t>
            </a:r>
            <a:r>
              <a:rPr lang="en-US" dirty="0" smtClean="0">
                <a:latin typeface="+mj-lt"/>
              </a:rPr>
              <a:t>  </a:t>
            </a:r>
          </a:p>
          <a:p>
            <a:r>
              <a:rPr lang="en-US" dirty="0" smtClean="0">
                <a:latin typeface="+mj-lt"/>
              </a:rPr>
              <a:t>Relative azimuth angle: 90</a:t>
            </a:r>
            <a:r>
              <a:rPr lang="en-US" dirty="0" smtClean="0"/>
              <a:t>°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Elevation viewing angles:</a:t>
            </a:r>
            <a:r>
              <a:rPr lang="en-US" dirty="0" smtClean="0"/>
              <a:t> 1, 2, 4, 5, 6, 8, 10, 15, 20, 30° (one scan)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Reference: zenith from the same scan (SZA)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33400" y="2819400"/>
            <a:ext cx="396240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Low Aerosol Loading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Single scattering albedo 0.95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Asymmetry factor 0.70;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72000" y="2819400"/>
            <a:ext cx="39624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70C0"/>
                </a:solidFill>
                <a:latin typeface="+mj-lt"/>
              </a:rPr>
              <a:t>wavelength</a:t>
            </a:r>
            <a:r>
              <a:rPr lang="en-US" dirty="0" smtClean="0">
                <a:solidFill>
                  <a:srgbClr val="0070C0"/>
                </a:solidFill>
                <a:cs typeface="Times New Roman"/>
              </a:rPr>
              <a:t>: 477 nm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Surface albedo at </a:t>
            </a:r>
            <a:r>
              <a:rPr lang="el-GR" dirty="0" smtClean="0">
                <a:solidFill>
                  <a:srgbClr val="0070C0"/>
                </a:solidFill>
                <a:cs typeface="Times New Roman"/>
              </a:rPr>
              <a:t>λ</a:t>
            </a:r>
            <a:r>
              <a:rPr lang="en-US" dirty="0" smtClean="0">
                <a:solidFill>
                  <a:srgbClr val="0070C0"/>
                </a:solidFill>
                <a:cs typeface="Times New Roman"/>
              </a:rPr>
              <a:t>: 0.05</a:t>
            </a:r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Exp_1_no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  <a:latin typeface="+mj-lt"/>
              </a:rPr>
              <a:t>No noise added </a:t>
            </a:r>
            <a:r>
              <a:rPr lang="en-US" dirty="0" smtClean="0">
                <a:solidFill>
                  <a:srgbClr val="C40000"/>
                </a:solidFill>
              </a:rPr>
              <a:t>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  <a:endParaRPr lang="en-US" dirty="0" smtClean="0">
              <a:solidFill>
                <a:srgbClr val="C40000"/>
              </a:solidFill>
              <a:latin typeface="+mj-lt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Lin_2_no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8" descr="Profile_3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9"/>
            <a:ext cx="8229600" cy="7386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Box Air Mass Factors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33400" y="2171703"/>
            <a:ext cx="3962400" cy="41528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bAMF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f </a:t>
            </a:r>
            <a:r>
              <a:rPr lang="en-US" dirty="0" smtClean="0">
                <a:solidFill>
                  <a:srgbClr val="002060"/>
                </a:solidFill>
              </a:rPr>
              <a:t>(species profile and total abundance)</a:t>
            </a:r>
          </a:p>
          <a:p>
            <a:pPr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Absorption &gt; 1%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Aerosols, O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 in UV</a:t>
            </a:r>
          </a:p>
          <a:p>
            <a:pPr>
              <a:buNone/>
            </a:pP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rgbClr val="3E77AA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3E77AA"/>
              </a:solidFill>
            </a:endParaRPr>
          </a:p>
          <a:p>
            <a:pPr>
              <a:buNone/>
            </a:pPr>
            <a:endParaRPr lang="en-US" sz="2400" baseline="300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171703"/>
            <a:ext cx="4038600" cy="41528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</a:rPr>
              <a:t>bAMF</a:t>
            </a:r>
            <a:r>
              <a:rPr lang="en-US" sz="3100" dirty="0" smtClean="0"/>
              <a:t> </a:t>
            </a:r>
            <a:r>
              <a:rPr lang="en-US" sz="3400" b="1" dirty="0" smtClean="0">
                <a:solidFill>
                  <a:srgbClr val="FF0000"/>
                </a:solidFill>
                <a:sym typeface="Symbol"/>
              </a:rPr>
              <a:t> f 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</a:rPr>
              <a:t>(species profile and total abundance)</a:t>
            </a:r>
            <a:endParaRPr lang="en-US" sz="3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sz="31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</a:rPr>
              <a:t>Absorption &lt;&lt; 1%</a:t>
            </a:r>
          </a:p>
          <a:p>
            <a:pPr>
              <a:lnSpc>
                <a:spcPct val="120000"/>
              </a:lnSpc>
            </a:pPr>
            <a:endParaRPr lang="en-US" sz="31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</a:rPr>
              <a:t>NO</a:t>
            </a:r>
            <a:r>
              <a:rPr lang="en-US" sz="31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</a:rPr>
              <a:t>, HCHO, SO</a:t>
            </a:r>
            <a:r>
              <a:rPr lang="en-US" sz="31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sz="3100" baseline="30000" dirty="0" smtClean="0">
                <a:solidFill>
                  <a:schemeClr val="accent2">
                    <a:lumMod val="50000"/>
                  </a:schemeClr>
                </a:solidFill>
              </a:rPr>
              <a:t>*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</a:rPr>
              <a:t>glyoxal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endParaRPr lang="en-US" sz="31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100" dirty="0" smtClean="0">
                <a:solidFill>
                  <a:srgbClr val="FF0000"/>
                </a:solidFill>
              </a:rPr>
              <a:t>One </a:t>
            </a:r>
            <a:r>
              <a:rPr lang="en-US" sz="3100" dirty="0" err="1" smtClean="0">
                <a:solidFill>
                  <a:srgbClr val="FF0000"/>
                </a:solidFill>
              </a:rPr>
              <a:t>bAMF</a:t>
            </a:r>
            <a:r>
              <a:rPr lang="en-US" sz="3100" dirty="0" smtClean="0">
                <a:solidFill>
                  <a:srgbClr val="FF0000"/>
                </a:solidFill>
              </a:rPr>
              <a:t> profile 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</a:rPr>
              <a:t>can be used for multiple gases and profiles under the</a:t>
            </a:r>
            <a:r>
              <a:rPr lang="en-US" sz="31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</a:rPr>
              <a:t>same atmospheric conditions</a:t>
            </a:r>
          </a:p>
          <a:p>
            <a:pPr>
              <a:buNone/>
            </a:pPr>
            <a:endParaRPr lang="en-US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1100" dirty="0" smtClean="0"/>
              <a:t>* Background SO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 and low volcanic loadings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00600" y="1219200"/>
            <a:ext cx="3581400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Linear Case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800" y="1219200"/>
            <a:ext cx="35814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Non - linear Case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Picture 9" descr="Profile_4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0" descr="Profile_5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8" descr="Profile_6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Picture 9" descr="Profile_7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8" descr="Profile_8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Picture 9" descr="Profile_9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8" descr="Profile_1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Picture 9" descr="Profile_11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8" descr="Profile_12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Simulation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" y="5303520"/>
            <a:ext cx="8001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40000"/>
                </a:solidFill>
              </a:rPr>
              <a:t>No noise added to simulated </a:t>
            </a:r>
            <a:r>
              <a:rPr lang="el-GR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dirty="0" smtClean="0">
                <a:solidFill>
                  <a:srgbClr val="C40000"/>
                </a:solidFill>
              </a:rPr>
              <a:t> – IDEAL CASE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priori for G-N and L-M: linear from 1ppb (0km) – 0.01ppb (4km), S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scale = 1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L-M parameterized (2 Gauss): peak 1ppb, FWHM 0.1km, altitude 0.5km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Picture 9" descr="Profile_13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1188720"/>
            <a:ext cx="8075981" cy="403799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3664"/>
            <a:ext cx="8229600" cy="786936"/>
          </a:xfrm>
        </p:spPr>
        <p:txBody>
          <a:bodyPr>
            <a:noAutofit/>
          </a:bodyPr>
          <a:lstStyle/>
          <a:p>
            <a:r>
              <a:rPr lang="en-US" dirty="0" smtClean="0"/>
              <a:t>Direct Sun box AMF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 dirty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 descr="DS_SZ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371600"/>
            <a:ext cx="8427110" cy="337084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7" name="Rounded Rectangle 16"/>
          <p:cNvSpPr/>
          <p:nvPr/>
        </p:nvSpPr>
        <p:spPr>
          <a:xfrm>
            <a:off x="609600" y="4876800"/>
            <a:ext cx="8153400" cy="1447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 almost equal path length</a:t>
            </a:r>
            <a:r>
              <a:rPr lang="en-US" dirty="0" smtClean="0">
                <a:solidFill>
                  <a:srgbClr val="0070C0"/>
                </a:solidFill>
              </a:rPr>
              <a:t> through stratosphere and troposphere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 at SZA &lt; 60°</a:t>
            </a:r>
          </a:p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  al large SZA more sensitivity to </a:t>
            </a:r>
            <a:r>
              <a:rPr lang="en-US" b="1" dirty="0" smtClean="0">
                <a:solidFill>
                  <a:srgbClr val="0070C0"/>
                </a:solidFill>
              </a:rPr>
              <a:t>lower troposphere </a:t>
            </a:r>
            <a:r>
              <a:rPr lang="en-US" dirty="0" smtClean="0">
                <a:solidFill>
                  <a:srgbClr val="0070C0"/>
                </a:solidFill>
              </a:rPr>
              <a:t>than stratosphere</a:t>
            </a:r>
          </a:p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  week wavelength dependence (refraction)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Profile_1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90600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Profile_3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Profile_5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Profile_5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Profile_8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Profile_9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Profile_10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Profile_11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Profile_12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 smtClean="0"/>
              <a:t>Simulation: </a:t>
            </a:r>
            <a:r>
              <a:rPr lang="en-US" sz="3300" dirty="0" smtClean="0">
                <a:solidFill>
                  <a:srgbClr val="C40000"/>
                </a:solidFill>
              </a:rPr>
              <a:t>noise added to simulated </a:t>
            </a:r>
            <a:r>
              <a:rPr lang="el-GR" sz="3300" dirty="0" smtClean="0">
                <a:solidFill>
                  <a:srgbClr val="C40000"/>
                </a:solidFill>
                <a:latin typeface="Calibri"/>
              </a:rPr>
              <a:t>Δ</a:t>
            </a:r>
            <a:r>
              <a:rPr lang="en-US" sz="3300" dirty="0" smtClean="0">
                <a:solidFill>
                  <a:srgbClr val="C40000"/>
                </a:solidFill>
                <a:latin typeface="Calibri"/>
              </a:rPr>
              <a:t>SDC</a:t>
            </a:r>
            <a:r>
              <a:rPr lang="en-US" sz="3300" dirty="0" smtClean="0">
                <a:solidFill>
                  <a:srgbClr val="C40000"/>
                </a:solidFill>
              </a:rPr>
              <a:t> </a:t>
            </a:r>
            <a:endParaRPr lang="en-US" sz="33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Profile_13_nois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87552"/>
            <a:ext cx="7724851" cy="551803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3664"/>
            <a:ext cx="8229600" cy="786936"/>
          </a:xfrm>
        </p:spPr>
        <p:txBody>
          <a:bodyPr>
            <a:noAutofit/>
          </a:bodyPr>
          <a:lstStyle/>
          <a:p>
            <a:r>
              <a:rPr lang="en-US" dirty="0" smtClean="0"/>
              <a:t>MAX-DOAS box AMF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 dirty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241755" y="5334000"/>
            <a:ext cx="6858000" cy="83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+mj-lt"/>
              </a:rPr>
              <a:t>SZA: 20°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, RAA: 90°, 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UV: 360 nm,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low aerosol loading </a:t>
            </a:r>
          </a:p>
        </p:txBody>
      </p:sp>
      <p:pic>
        <p:nvPicPr>
          <p:cNvPr id="20" name="Picture 19" descr="UV1_FOV_360nm_MAX_DOAS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734556"/>
            <a:ext cx="8427110" cy="337084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Rounded Rectangle 13"/>
          <p:cNvSpPr/>
          <p:nvPr/>
        </p:nvSpPr>
        <p:spPr>
          <a:xfrm>
            <a:off x="1371600" y="1143000"/>
            <a:ext cx="68580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Dependence on Viewing Zenith Angle (VZA)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NO</a:t>
            </a:r>
            <a:r>
              <a:rPr lang="en-US" sz="4100" baseline="-25000" dirty="0" smtClean="0"/>
              <a:t>2</a:t>
            </a:r>
            <a:r>
              <a:rPr lang="en-US" sz="4100" dirty="0" smtClean="0"/>
              <a:t> </a:t>
            </a:r>
            <a:r>
              <a:rPr lang="en-US" sz="4100" dirty="0" smtClean="0"/>
              <a:t>MAX-DOAS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23_G_N_sol_NO2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645" y="1981200"/>
            <a:ext cx="4213555" cy="280903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 descr="23_L_M_P_sol_NO2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845" y="1981200"/>
            <a:ext cx="4213555" cy="280903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Rounded Rectangle 8"/>
          <p:cNvSpPr/>
          <p:nvPr/>
        </p:nvSpPr>
        <p:spPr>
          <a:xfrm>
            <a:off x="5334000" y="5105400"/>
            <a:ext cx="3124200" cy="762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L-M parameterized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0" y="5105400"/>
            <a:ext cx="3124200" cy="6858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Gauss-Newton</a:t>
            </a:r>
            <a:endParaRPr lang="en-US" i="1" baseline="-25000" dirty="0" smtClean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47800" y="1143000"/>
            <a:ext cx="6629400" cy="762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23-June-2009 CINDI: AERONET derived aerosol (BIRA)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NO</a:t>
            </a:r>
            <a:r>
              <a:rPr lang="en-US" sz="4100" baseline="-25000" dirty="0" smtClean="0"/>
              <a:t>2</a:t>
            </a:r>
            <a:r>
              <a:rPr lang="en-US" sz="4100" dirty="0" smtClean="0"/>
              <a:t> </a:t>
            </a:r>
            <a:r>
              <a:rPr lang="en-US" sz="4100" dirty="0" smtClean="0"/>
              <a:t>MAX-DOAS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334000" y="5105400"/>
            <a:ext cx="3124200" cy="762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L-M parameterized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0" y="5105400"/>
            <a:ext cx="3124200" cy="6858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Gauss-Newton</a:t>
            </a:r>
            <a:endParaRPr lang="en-US" i="1" baseline="-25000" dirty="0" smtClean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05000" y="1143000"/>
            <a:ext cx="5791200" cy="762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30-June-2009: AERONET derived aerosol (BIRA)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2" name="Picture 11" descr="30_G_N_sol_NO2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981200"/>
            <a:ext cx="4213555" cy="280903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12" descr="30_L_M_P_sol_NO2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845" y="1981200"/>
            <a:ext cx="4213555" cy="280903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Rounded Rectangle 13"/>
          <p:cNvSpPr/>
          <p:nvPr/>
        </p:nvSpPr>
        <p:spPr>
          <a:xfrm>
            <a:off x="1447800" y="1143000"/>
            <a:ext cx="6629400" cy="762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30-June-2009 CINDI: AERONET derived aerosol (BIRA)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NO</a:t>
            </a:r>
            <a:r>
              <a:rPr lang="en-US" sz="4100" baseline="-25000" dirty="0" smtClean="0"/>
              <a:t>2</a:t>
            </a:r>
            <a:r>
              <a:rPr lang="en-US" sz="4100" dirty="0" smtClean="0"/>
              <a:t> LIDAR and MAX-DOAS</a:t>
            </a:r>
            <a:endParaRPr lang="en-US" sz="4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June18_LIDAR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7008" y="1069238"/>
            <a:ext cx="7022592" cy="5407762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38200" y="1143000"/>
            <a:ext cx="7924800" cy="5181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92100" lvl="0" indent="-292100">
              <a:buClr>
                <a:srgbClr val="0070C0"/>
              </a:buClr>
              <a:buSzPct val="85000"/>
              <a:defRPr/>
            </a:pPr>
            <a:endParaRPr lang="en-US" sz="2000" dirty="0" smtClean="0">
              <a:solidFill>
                <a:srgbClr val="3E77AA"/>
              </a:solidFill>
            </a:endParaRP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rgbClr val="3E77AA"/>
                </a:solidFill>
              </a:rPr>
              <a:t>MAX-DOAS </a:t>
            </a:r>
            <a:r>
              <a:rPr lang="en-US" sz="3000" dirty="0" smtClean="0">
                <a:solidFill>
                  <a:srgbClr val="3E77AA"/>
                </a:solidFill>
              </a:rPr>
              <a:t>produces </a:t>
            </a:r>
            <a:r>
              <a:rPr lang="en-US" sz="3000" dirty="0" smtClean="0">
                <a:solidFill>
                  <a:srgbClr val="3E77AA"/>
                </a:solidFill>
              </a:rPr>
              <a:t>vertical profiles of trace gas concentrations in PBL</a:t>
            </a: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3E77AA"/>
              </a:solidFill>
            </a:endParaRP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rgbClr val="3E77AA"/>
                </a:solidFill>
              </a:rPr>
              <a:t>More validation required: aerosol profiles and trace gas profiles</a:t>
            </a: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3E77AA"/>
              </a:solidFill>
            </a:endParaRPr>
          </a:p>
          <a:p>
            <a:pPr marL="292100" lvl="0" indent="-292100">
              <a:buClr>
                <a:srgbClr val="0070C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rgbClr val="3E77AA"/>
                </a:solidFill>
              </a:rPr>
              <a:t>Errors on the order of a few percent to 10s %</a:t>
            </a:r>
          </a:p>
          <a:p>
            <a:pPr marL="292100" lvl="0" indent="-292100">
              <a:buClr>
                <a:srgbClr val="0070C0"/>
              </a:buClr>
              <a:buSzPct val="85000"/>
              <a:defRPr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3664"/>
            <a:ext cx="8229600" cy="786936"/>
          </a:xfrm>
        </p:spPr>
        <p:txBody>
          <a:bodyPr>
            <a:noAutofit/>
          </a:bodyPr>
          <a:lstStyle/>
          <a:p>
            <a:r>
              <a:rPr lang="en-US" dirty="0" smtClean="0"/>
              <a:t>MAX-DOAS box AMF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 dirty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241755" y="5334000"/>
            <a:ext cx="6858000" cy="83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+mj-lt"/>
              </a:rPr>
              <a:t>SZA: 20°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, RAA: 90°, 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VIS: 477 nm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,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low aerosol loading </a:t>
            </a:r>
          </a:p>
        </p:txBody>
      </p:sp>
      <p:pic>
        <p:nvPicPr>
          <p:cNvPr id="20" name="Picture 19" descr="UV1_FOV_477nm_MAX_DOAS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734556"/>
            <a:ext cx="8427110" cy="337084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Rounded Rectangle 13"/>
          <p:cNvSpPr/>
          <p:nvPr/>
        </p:nvSpPr>
        <p:spPr>
          <a:xfrm>
            <a:off x="1371600" y="1143000"/>
            <a:ext cx="68580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Dependence on Viewing Zenith Angle (VZA)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9"/>
            <a:ext cx="8229600" cy="7386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Effect of aerosols on box AMF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00600" y="1066800"/>
            <a:ext cx="3810000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Aerosol profiles:</a:t>
            </a:r>
          </a:p>
          <a:p>
            <a:pPr algn="ctr"/>
            <a:r>
              <a:rPr lang="en-US" sz="2400" dirty="0" smtClean="0"/>
              <a:t>477nm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09600" y="1066800"/>
            <a:ext cx="3733800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Aerosol profiles: </a:t>
            </a:r>
          </a:p>
          <a:p>
            <a:pPr algn="ctr"/>
            <a:r>
              <a:rPr lang="en-US" sz="2400" dirty="0" smtClean="0"/>
              <a:t>360nm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486400"/>
            <a:ext cx="33528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Low Aerosol Loading case</a:t>
            </a:r>
            <a:r>
              <a:rPr lang="en-US" sz="1600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Single scattering albedo 0.95 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Asymmetry factor 0.70;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Surface albedo 0.05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81600" y="5486400"/>
            <a:ext cx="3200400" cy="9906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High Aerosol Loading case</a:t>
            </a:r>
            <a:r>
              <a:rPr lang="en-US" sz="1600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Single scattering albedo 0.85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Asymmetry factor 0.67;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Surface albedo 0.05</a:t>
            </a:r>
          </a:p>
        </p:txBody>
      </p:sp>
      <p:pic>
        <p:nvPicPr>
          <p:cNvPr id="17" name="Picture 16" descr="aerosols_CINDI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981200"/>
            <a:ext cx="7724851" cy="3432932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9"/>
            <a:ext cx="8229600" cy="7386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Effect of aerosols on box AMF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CINDI workshop 10 - 11 March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D59E-EA00-4631-9B86-13CD413D608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00600" y="1066800"/>
            <a:ext cx="3886200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+mj-lt"/>
              </a:rPr>
              <a:t>Difference box AMF </a:t>
            </a:r>
          </a:p>
          <a:p>
            <a:pPr algn="ctr"/>
            <a:r>
              <a:rPr lang="en-US" sz="2000" dirty="0" smtClean="0"/>
              <a:t>(Low - High aerosol loading)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09600" y="1066800"/>
            <a:ext cx="3733800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Box AMF for </a:t>
            </a:r>
          </a:p>
          <a:p>
            <a:pPr algn="ctr"/>
            <a:r>
              <a:rPr lang="en-US" sz="2000" dirty="0" smtClean="0"/>
              <a:t>Low aerosol loading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47800" y="5943600"/>
            <a:ext cx="68580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+mj-lt"/>
              </a:rPr>
              <a:t>SZA: 20°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, RAA: 90°, 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VIS: 477 nm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27432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 sun</a:t>
            </a:r>
          </a:p>
          <a:p>
            <a:r>
              <a:rPr lang="en-US" dirty="0" smtClean="0"/>
              <a:t>Zenith </a:t>
            </a:r>
          </a:p>
          <a:p>
            <a:r>
              <a:rPr lang="en-US" dirty="0" smtClean="0"/>
              <a:t>2deg</a:t>
            </a:r>
          </a:p>
          <a:p>
            <a:r>
              <a:rPr lang="en-US" dirty="0" smtClean="0"/>
              <a:t>5deg</a:t>
            </a:r>
          </a:p>
          <a:p>
            <a:r>
              <a:rPr lang="en-US" dirty="0" smtClean="0"/>
              <a:t>10deg</a:t>
            </a:r>
          </a:p>
          <a:p>
            <a:r>
              <a:rPr lang="en-US" dirty="0" smtClean="0"/>
              <a:t>15deg</a:t>
            </a:r>
            <a:endParaRPr lang="en-US" dirty="0"/>
          </a:p>
        </p:txBody>
      </p:sp>
      <p:pic>
        <p:nvPicPr>
          <p:cNvPr id="18" name="Picture 17" descr="amf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" y="2103120"/>
            <a:ext cx="7772400" cy="370099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5708</TotalTime>
  <Words>3089</Words>
  <Application>Microsoft Office PowerPoint</Application>
  <PresentationFormat>On-screen Show (4:3)</PresentationFormat>
  <Paragraphs>578</Paragraphs>
  <Slides>63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Foundry</vt:lpstr>
      <vt:lpstr>Equation</vt:lpstr>
      <vt:lpstr>Microsoft Equation 3.0</vt:lpstr>
      <vt:lpstr>Interpretation of MAX-DOAS Measurements: NO2</vt:lpstr>
      <vt:lpstr>OUTLINE</vt:lpstr>
      <vt:lpstr>Observation Geometries</vt:lpstr>
      <vt:lpstr>Box Air Mass Factors</vt:lpstr>
      <vt:lpstr>Direct Sun box AMF</vt:lpstr>
      <vt:lpstr>MAX-DOAS box AMF</vt:lpstr>
      <vt:lpstr>MAX-DOAS box AMF</vt:lpstr>
      <vt:lpstr>Effect of aerosols on box AMF</vt:lpstr>
      <vt:lpstr>Effect of aerosols on box AMF</vt:lpstr>
      <vt:lpstr>Effect of aerosols on box AMF</vt:lpstr>
      <vt:lpstr>Effect of aerosols on box AMF</vt:lpstr>
      <vt:lpstr>Effect of aerosols on box AMF</vt:lpstr>
      <vt:lpstr>Effect of lambda on box AMF</vt:lpstr>
      <vt:lpstr>Effect of lambda on box AMF</vt:lpstr>
      <vt:lpstr>Effect of lambda on box AMF</vt:lpstr>
      <vt:lpstr>Effect of lambda on box AMF</vt:lpstr>
      <vt:lpstr>Effect of lambda on box AMF</vt:lpstr>
      <vt:lpstr>Effect of lambda on box AMF</vt:lpstr>
      <vt:lpstr>Effect of FOV on box AMF</vt:lpstr>
      <vt:lpstr>Effect of FOV on box AMF</vt:lpstr>
      <vt:lpstr>Aerosol info in MAX-DOAS</vt:lpstr>
      <vt:lpstr>DS-DOAS O2-O2 measurements</vt:lpstr>
      <vt:lpstr>DS-DOAS O2-O2 measurements</vt:lpstr>
      <vt:lpstr>MAX-DOAS O2-O2</vt:lpstr>
      <vt:lpstr>Data Retrieval</vt:lpstr>
      <vt:lpstr>Inversion Algorithm</vt:lpstr>
      <vt:lpstr>Inversion Algorithm</vt:lpstr>
      <vt:lpstr>Inversion Algorithm</vt:lpstr>
      <vt:lpstr>Inversion Algorithm: MFDOAS</vt:lpstr>
      <vt:lpstr>Inversion Algorithm</vt:lpstr>
      <vt:lpstr>MFDOAS Program: single scan</vt:lpstr>
      <vt:lpstr>MAX-DOAS ΔSCD and errors</vt:lpstr>
      <vt:lpstr>Forward Model: WF and ΔSCD</vt:lpstr>
      <vt:lpstr>A priori profile and Sa</vt:lpstr>
      <vt:lpstr>Sensitivity to  Vertical VMR profile:  Simulations</vt:lpstr>
      <vt:lpstr>Vertical VMR profile: Simulations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Simulation: noise added to simulated ΔSDC </vt:lpstr>
      <vt:lpstr>Simulation: noise added to simulated ΔSDC </vt:lpstr>
      <vt:lpstr>Simulation: noise added to simulated ΔSDC </vt:lpstr>
      <vt:lpstr>Simulation: noise added to simulated ΔSDC </vt:lpstr>
      <vt:lpstr>Simulation: noise added to simulated ΔSDC </vt:lpstr>
      <vt:lpstr>Simulation: noise added to simulated ΔSDC </vt:lpstr>
      <vt:lpstr>Simulation: noise added to simulated ΔSDC </vt:lpstr>
      <vt:lpstr>Simulation: noise added to simulated ΔSDC </vt:lpstr>
      <vt:lpstr>Simulation: noise added to simulated ΔSDC </vt:lpstr>
      <vt:lpstr>Simulation: noise added to simulated ΔSDC </vt:lpstr>
      <vt:lpstr>NO2 MAX-DOAS</vt:lpstr>
      <vt:lpstr>NO2 MAX-DOAS</vt:lpstr>
      <vt:lpstr>NO2 LIDAR and MAX-DOAS</vt:lpstr>
      <vt:lpstr>Conclusions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Elena Spinei</dc:creator>
  <cp:lastModifiedBy>Elena Spinei</cp:lastModifiedBy>
  <cp:revision>557</cp:revision>
  <dcterms:created xsi:type="dcterms:W3CDTF">2010-02-09T07:25:14Z</dcterms:created>
  <dcterms:modified xsi:type="dcterms:W3CDTF">2010-03-10T07:46:52Z</dcterms:modified>
</cp:coreProperties>
</file>